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slideLayouts/slideLayout10.xml" ContentType="application/vnd.openxmlformats-officedocument.presentationml.slideLayout+xml"/>
  <Override PartName="/ppt/charts/chart6.xml" ContentType="application/vnd.openxmlformats-officedocument.drawingml.chart+xml"/>
  <Override PartName="/ppt/charts/chart7.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0"/>
  </p:notesMasterIdLst>
  <p:sldIdLst>
    <p:sldId id="256" r:id="rId2"/>
    <p:sldId id="257" r:id="rId3"/>
    <p:sldId id="258" r:id="rId4"/>
    <p:sldId id="259" r:id="rId5"/>
    <p:sldId id="260" r:id="rId6"/>
    <p:sldId id="261" r:id="rId7"/>
    <p:sldId id="262" r:id="rId8"/>
    <p:sldId id="263" r:id="rId9"/>
    <p:sldId id="264" r:id="rId10"/>
    <p:sldId id="281" r:id="rId11"/>
    <p:sldId id="282" r:id="rId12"/>
    <p:sldId id="283"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4" r:id="rId30"/>
    <p:sldId id="285" r:id="rId31"/>
    <p:sldId id="286" r:id="rId32"/>
    <p:sldId id="287" r:id="rId33"/>
    <p:sldId id="288" r:id="rId34"/>
    <p:sldId id="290" r:id="rId35"/>
    <p:sldId id="291" r:id="rId36"/>
    <p:sldId id="292" r:id="rId37"/>
    <p:sldId id="293" r:id="rId38"/>
    <p:sldId id="289" r:id="rId39"/>
  </p:sldIdLst>
  <p:sldSz cx="18288000" cy="10287000"/>
  <p:notesSz cx="6797675" cy="9926638"/>
  <p:embeddedFontLst>
    <p:embeddedFont>
      <p:font typeface="Calibri"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4187"/>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p:scale>
          <a:sx n="50" d="100"/>
          <a:sy n="50" d="100"/>
        </p:scale>
        <p:origin x="-210" y="-6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SERVER2\e\&#1054;&#1073;&#1097;&#1072;&#1103;%20&#1087;&#1072;&#1087;&#1082;&#1072;\6.&#1056;&#1086;&#1084;&#1072;&#1085;&#1095;&#1072;\&#1055;&#1056;&#1045;&#1047;&#1040;\&#1044;&#1083;&#1103;%20&#1076;&#1080;&#1072;&#1075;&#1088;&#1072;&#1084;.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ERVER2\e\&#1054;&#1073;&#1097;&#1072;&#1103;%20&#1087;&#1072;&#1087;&#1082;&#1072;\6.&#1056;&#1086;&#1084;&#1072;&#1085;&#1095;&#1072;\&#1055;&#1056;&#1045;&#1047;&#1040;\&#1044;&#1083;&#1103;%20&#1076;&#1080;&#1072;&#1075;&#1088;&#1072;&#1084;.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ERVER2\e\&#1054;&#1073;&#1097;&#1072;&#1103;%20&#1087;&#1072;&#1087;&#1082;&#1072;\6.&#1056;&#1086;&#1084;&#1072;&#1085;&#1095;&#1072;\&#1055;&#1056;&#1045;&#1047;&#1040;\&#1044;&#1083;&#1103;%20&#1076;&#1080;&#1072;&#1075;&#1088;&#1072;&#1084;.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ERVER2\e\&#1054;&#1073;&#1097;&#1072;&#1103;%20&#1087;&#1072;&#1087;&#1082;&#1072;\6.&#1056;&#1086;&#1084;&#1072;&#1085;&#1095;&#1072;\&#1055;&#1056;&#1045;&#1047;&#1040;\&#1044;&#1083;&#1103;%20&#1076;&#1080;&#1072;&#1075;&#1088;&#1072;&#1084;.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SERVER2\e\&#1054;&#1073;&#1097;&#1072;&#1103;%20&#1087;&#1072;&#1087;&#1082;&#1072;\6.&#1056;&#1086;&#1084;&#1072;&#1085;&#1095;&#1072;\&#1055;&#1056;&#1045;&#1047;&#1040;\&#1044;&#1083;&#1103;%20&#1076;&#1080;&#1072;&#1075;&#1088;&#1072;&#1084;.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SERVER2\e\&#1054;&#1073;&#1097;&#1072;&#1103;%20&#1087;&#1072;&#1087;&#1082;&#1072;\6.&#1056;&#1086;&#1084;&#1072;&#1085;&#1095;&#1072;\&#1055;&#1056;&#1045;&#1047;&#1040;\&#1044;&#1083;&#1103;%20&#1076;&#1080;&#1072;&#1075;&#1088;&#1072;&#1084;.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SERVER2\e\&#1054;&#1073;&#1097;&#1072;&#1103;%20&#1087;&#1072;&#1087;&#1082;&#1072;\6.&#1056;&#1086;&#1084;&#1072;&#1085;&#1095;&#1072;\&#1055;&#1056;&#1045;&#1047;&#1040;\&#1044;&#1083;&#1103;%20&#1076;&#1080;&#1072;&#1075;&#1088;&#1072;&#1084;.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SERVER2\e\&#1054;&#1073;&#1097;&#1072;&#1103;%20&#1087;&#1072;&#1087;&#1082;&#1072;\6.&#1056;&#1086;&#1084;&#1072;&#1085;&#1095;&#1072;\&#1055;&#1056;&#1045;&#1047;&#1040;\&#1044;&#1083;&#1103;%20&#1076;&#1080;&#1072;&#1075;&#1088;&#1072;&#1084;.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SERVER2\e\&#1054;&#1073;&#1097;&#1072;&#1103;%20&#1087;&#1072;&#1087;&#1082;&#1072;\6.&#1056;&#1086;&#1084;&#1072;&#1085;&#1095;&#1072;\&#1055;&#1056;&#1045;&#1047;&#1040;\&#1044;&#1083;&#1103;%20&#1076;&#1080;&#1072;&#1075;&#1088;&#1072;&#1084;.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style val="3"/>
  <c:chart>
    <c:autoTitleDeleted val="1"/>
    <c:plotArea>
      <c:layout/>
      <c:barChart>
        <c:barDir val="col"/>
        <c:grouping val="clustered"/>
        <c:ser>
          <c:idx val="0"/>
          <c:order val="0"/>
          <c:tx>
            <c:strRef>
              <c:f>' Экономика'!$A$5</c:f>
              <c:strCache>
                <c:ptCount val="1"/>
                <c:pt idx="0">
                  <c:v>Количество ППОО</c:v>
                </c:pt>
              </c:strCache>
            </c:strRef>
          </c:tx>
          <c:dLbls>
            <c:showVal val="1"/>
          </c:dLbls>
          <c:cat>
            <c:strRef>
              <c:f>' Экономика'!$B$3:$F$3</c:f>
              <c:strCache>
                <c:ptCount val="5"/>
                <c:pt idx="0">
                  <c:v>2016 год</c:v>
                </c:pt>
                <c:pt idx="1">
                  <c:v>2017 год</c:v>
                </c:pt>
                <c:pt idx="2">
                  <c:v>2018 год</c:v>
                </c:pt>
                <c:pt idx="3">
                  <c:v>2019 год</c:v>
                </c:pt>
                <c:pt idx="4">
                  <c:v>2020 год</c:v>
                </c:pt>
              </c:strCache>
            </c:strRef>
          </c:cat>
          <c:val>
            <c:numRef>
              <c:f>' Экономика'!$B$5:$F$5</c:f>
              <c:numCache>
                <c:formatCode>#,##0</c:formatCode>
                <c:ptCount val="5"/>
                <c:pt idx="0">
                  <c:v>44</c:v>
                </c:pt>
                <c:pt idx="1">
                  <c:v>44</c:v>
                </c:pt>
                <c:pt idx="2">
                  <c:v>43</c:v>
                </c:pt>
                <c:pt idx="3">
                  <c:v>40</c:v>
                </c:pt>
                <c:pt idx="4">
                  <c:v>38</c:v>
                </c:pt>
              </c:numCache>
            </c:numRef>
          </c:val>
        </c:ser>
        <c:ser>
          <c:idx val="1"/>
          <c:order val="1"/>
          <c:tx>
            <c:strRef>
              <c:f>' Экономика'!$A$6</c:f>
              <c:strCache>
                <c:ptCount val="1"/>
                <c:pt idx="0">
                  <c:v>Действующие КД</c:v>
                </c:pt>
              </c:strCache>
            </c:strRef>
          </c:tx>
          <c:dLbls>
            <c:showVal val="1"/>
          </c:dLbls>
          <c:cat>
            <c:strRef>
              <c:f>' Экономика'!$B$3:$F$3</c:f>
              <c:strCache>
                <c:ptCount val="5"/>
                <c:pt idx="0">
                  <c:v>2016 год</c:v>
                </c:pt>
                <c:pt idx="1">
                  <c:v>2017 год</c:v>
                </c:pt>
                <c:pt idx="2">
                  <c:v>2018 год</c:v>
                </c:pt>
                <c:pt idx="3">
                  <c:v>2019 год</c:v>
                </c:pt>
                <c:pt idx="4">
                  <c:v>2020 год</c:v>
                </c:pt>
              </c:strCache>
            </c:strRef>
          </c:cat>
          <c:val>
            <c:numRef>
              <c:f>' Экономика'!$B$6:$F$6</c:f>
              <c:numCache>
                <c:formatCode>#,##0</c:formatCode>
                <c:ptCount val="5"/>
                <c:pt idx="0">
                  <c:v>30</c:v>
                </c:pt>
                <c:pt idx="1">
                  <c:v>29</c:v>
                </c:pt>
                <c:pt idx="2">
                  <c:v>27</c:v>
                </c:pt>
                <c:pt idx="3">
                  <c:v>26</c:v>
                </c:pt>
                <c:pt idx="4">
                  <c:v>26</c:v>
                </c:pt>
              </c:numCache>
            </c:numRef>
          </c:val>
        </c:ser>
        <c:ser>
          <c:idx val="2"/>
          <c:order val="2"/>
          <c:tx>
            <c:strRef>
              <c:f>' Экономика'!$A$7</c:f>
              <c:strCache>
                <c:ptCount val="1"/>
                <c:pt idx="0">
                  <c:v>КД не подписан</c:v>
                </c:pt>
              </c:strCache>
            </c:strRef>
          </c:tx>
          <c:dLbls>
            <c:showVal val="1"/>
          </c:dLbls>
          <c:cat>
            <c:strRef>
              <c:f>' Экономика'!$B$3:$F$3</c:f>
              <c:strCache>
                <c:ptCount val="5"/>
                <c:pt idx="0">
                  <c:v>2016 год</c:v>
                </c:pt>
                <c:pt idx="1">
                  <c:v>2017 год</c:v>
                </c:pt>
                <c:pt idx="2">
                  <c:v>2018 год</c:v>
                </c:pt>
                <c:pt idx="3">
                  <c:v>2019 год</c:v>
                </c:pt>
                <c:pt idx="4">
                  <c:v>2020 год</c:v>
                </c:pt>
              </c:strCache>
            </c:strRef>
          </c:cat>
          <c:val>
            <c:numRef>
              <c:f>' Экономика'!$B$7:$F$7</c:f>
              <c:numCache>
                <c:formatCode>General</c:formatCode>
                <c:ptCount val="5"/>
                <c:pt idx="0">
                  <c:v>14</c:v>
                </c:pt>
                <c:pt idx="1">
                  <c:v>15</c:v>
                </c:pt>
                <c:pt idx="2">
                  <c:v>16</c:v>
                </c:pt>
                <c:pt idx="3">
                  <c:v>14</c:v>
                </c:pt>
                <c:pt idx="4">
                  <c:v>12</c:v>
                </c:pt>
              </c:numCache>
            </c:numRef>
          </c:val>
        </c:ser>
        <c:gapWidth val="219"/>
        <c:overlap val="-27"/>
        <c:axId val="113611520"/>
        <c:axId val="113613056"/>
      </c:barChart>
      <c:catAx>
        <c:axId val="113611520"/>
        <c:scaling>
          <c:orientation val="minMax"/>
        </c:scaling>
        <c:axPos val="b"/>
        <c:numFmt formatCode="General" sourceLinked="1"/>
        <c:majorTickMark val="none"/>
        <c:tickLblPos val="nextTo"/>
        <c:txPr>
          <a:bodyPr rot="-60000000" vert="horz"/>
          <a:lstStyle/>
          <a:p>
            <a:pPr>
              <a:defRPr/>
            </a:pPr>
            <a:endParaRPr lang="ru-RU"/>
          </a:p>
        </c:txPr>
        <c:crossAx val="113613056"/>
        <c:crosses val="autoZero"/>
        <c:auto val="1"/>
        <c:lblAlgn val="ctr"/>
        <c:lblOffset val="100"/>
      </c:catAx>
      <c:valAx>
        <c:axId val="113613056"/>
        <c:scaling>
          <c:orientation val="minMax"/>
        </c:scaling>
        <c:axPos val="l"/>
        <c:majorGridlines/>
        <c:numFmt formatCode="#,##0" sourceLinked="1"/>
        <c:majorTickMark val="none"/>
        <c:tickLblPos val="nextTo"/>
        <c:txPr>
          <a:bodyPr rot="-60000000" vert="horz"/>
          <a:lstStyle/>
          <a:p>
            <a:pPr>
              <a:defRPr/>
            </a:pPr>
            <a:endParaRPr lang="ru-RU"/>
          </a:p>
        </c:txPr>
        <c:crossAx val="113611520"/>
        <c:crosses val="autoZero"/>
        <c:crossBetween val="between"/>
      </c:valAx>
    </c:plotArea>
    <c:legend>
      <c:legendPos val="b"/>
      <c:layout/>
      <c:txPr>
        <a:bodyPr rot="0" vert="horz"/>
        <a:lstStyle/>
        <a:p>
          <a:pPr>
            <a:defRPr/>
          </a:pPr>
          <a:endParaRPr lang="ru-RU"/>
        </a:p>
      </c:txPr>
    </c:legend>
    <c:plotVisOnly val="1"/>
    <c:dispBlanksAs val="gap"/>
  </c:chart>
  <c:txPr>
    <a:bodyPr/>
    <a:lstStyle/>
    <a:p>
      <a:pPr>
        <a:defRPr>
          <a:latin typeface="Tex Gyre Adventor" charset="-52"/>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style val="3"/>
  <c:chart>
    <c:autoTitleDeleted val="1"/>
    <c:plotArea>
      <c:layout/>
      <c:barChart>
        <c:barDir val="col"/>
        <c:grouping val="clustered"/>
        <c:ser>
          <c:idx val="0"/>
          <c:order val="0"/>
          <c:tx>
            <c:strRef>
              <c:f>' Экономика2'!$A$5</c:f>
              <c:strCache>
                <c:ptCount val="1"/>
                <c:pt idx="0">
                  <c:v>Величина минимального размера оплаты труда в РФ </c:v>
                </c:pt>
              </c:strCache>
            </c:strRef>
          </c:tx>
          <c:dLbls>
            <c:txPr>
              <a:bodyPr rot="-5400000" vert="horz"/>
              <a:lstStyle/>
              <a:p>
                <a:pPr>
                  <a:defRPr/>
                </a:pPr>
                <a:endParaRPr lang="ru-RU"/>
              </a:p>
            </c:txPr>
            <c:dLblPos val="outEnd"/>
            <c:showVal val="1"/>
          </c:dLbls>
          <c:cat>
            <c:strRef>
              <c:f>' Экономика2'!$B$3:$F$3</c:f>
              <c:strCache>
                <c:ptCount val="5"/>
                <c:pt idx="0">
                  <c:v>2016 год</c:v>
                </c:pt>
                <c:pt idx="1">
                  <c:v>2017 год</c:v>
                </c:pt>
                <c:pt idx="2">
                  <c:v>2018 год</c:v>
                </c:pt>
                <c:pt idx="3">
                  <c:v>2019 год</c:v>
                </c:pt>
                <c:pt idx="4">
                  <c:v>2020 год</c:v>
                </c:pt>
              </c:strCache>
            </c:strRef>
          </c:cat>
          <c:val>
            <c:numRef>
              <c:f>' Экономика2'!$B$5:$F$5</c:f>
              <c:numCache>
                <c:formatCode>#,##0</c:formatCode>
                <c:ptCount val="5"/>
                <c:pt idx="0">
                  <c:v>7500</c:v>
                </c:pt>
                <c:pt idx="1">
                  <c:v>7800</c:v>
                </c:pt>
                <c:pt idx="2">
                  <c:v>11163</c:v>
                </c:pt>
                <c:pt idx="3">
                  <c:v>11280</c:v>
                </c:pt>
                <c:pt idx="4">
                  <c:v>12792</c:v>
                </c:pt>
              </c:numCache>
            </c:numRef>
          </c:val>
        </c:ser>
        <c:ser>
          <c:idx val="1"/>
          <c:order val="1"/>
          <c:tx>
            <c:strRef>
              <c:f>' Экономика2'!$A$6</c:f>
              <c:strCache>
                <c:ptCount val="1"/>
                <c:pt idx="0">
                  <c:v>Мин.ЗП Москва</c:v>
                </c:pt>
              </c:strCache>
            </c:strRef>
          </c:tx>
          <c:dLbls>
            <c:txPr>
              <a:bodyPr rot="-5400000" vert="horz"/>
              <a:lstStyle/>
              <a:p>
                <a:pPr>
                  <a:defRPr/>
                </a:pPr>
                <a:endParaRPr lang="ru-RU"/>
              </a:p>
            </c:txPr>
            <c:showVal val="1"/>
          </c:dLbls>
          <c:cat>
            <c:strRef>
              <c:f>' Экономика2'!$B$3:$F$3</c:f>
              <c:strCache>
                <c:ptCount val="5"/>
                <c:pt idx="0">
                  <c:v>2016 год</c:v>
                </c:pt>
                <c:pt idx="1">
                  <c:v>2017 год</c:v>
                </c:pt>
                <c:pt idx="2">
                  <c:v>2018 год</c:v>
                </c:pt>
                <c:pt idx="3">
                  <c:v>2019 год</c:v>
                </c:pt>
                <c:pt idx="4">
                  <c:v>2020 год</c:v>
                </c:pt>
              </c:strCache>
            </c:strRef>
          </c:cat>
          <c:val>
            <c:numRef>
              <c:f>' Экономика2'!$B$6:$F$6</c:f>
              <c:numCache>
                <c:formatCode>#,##0</c:formatCode>
                <c:ptCount val="5"/>
                <c:pt idx="0">
                  <c:v>17561</c:v>
                </c:pt>
                <c:pt idx="1">
                  <c:v>18742</c:v>
                </c:pt>
                <c:pt idx="2">
                  <c:v>18742</c:v>
                </c:pt>
                <c:pt idx="3">
                  <c:v>20195</c:v>
                </c:pt>
                <c:pt idx="4">
                  <c:v>20589</c:v>
                </c:pt>
              </c:numCache>
            </c:numRef>
          </c:val>
        </c:ser>
        <c:ser>
          <c:idx val="2"/>
          <c:order val="2"/>
          <c:tx>
            <c:strRef>
              <c:f>' Экономика2'!$A$7</c:f>
              <c:strCache>
                <c:ptCount val="1"/>
                <c:pt idx="0">
                  <c:v>Ср. ЗП Образование</c:v>
                </c:pt>
              </c:strCache>
            </c:strRef>
          </c:tx>
          <c:dLbls>
            <c:txPr>
              <a:bodyPr rot="-5400000" vert="horz"/>
              <a:lstStyle/>
              <a:p>
                <a:pPr>
                  <a:defRPr/>
                </a:pPr>
                <a:endParaRPr lang="ru-RU"/>
              </a:p>
            </c:txPr>
            <c:showVal val="1"/>
          </c:dLbls>
          <c:cat>
            <c:strRef>
              <c:f>' Экономика2'!$B$3:$F$3</c:f>
              <c:strCache>
                <c:ptCount val="5"/>
                <c:pt idx="0">
                  <c:v>2016 год</c:v>
                </c:pt>
                <c:pt idx="1">
                  <c:v>2017 год</c:v>
                </c:pt>
                <c:pt idx="2">
                  <c:v>2018 год</c:v>
                </c:pt>
                <c:pt idx="3">
                  <c:v>2019 год</c:v>
                </c:pt>
                <c:pt idx="4">
                  <c:v>2020 год</c:v>
                </c:pt>
              </c:strCache>
            </c:strRef>
          </c:cat>
          <c:val>
            <c:numRef>
              <c:f>' Экономика2'!$B$7:$F$7</c:f>
              <c:numCache>
                <c:formatCode>#,##0</c:formatCode>
                <c:ptCount val="5"/>
                <c:pt idx="0">
                  <c:v>65757</c:v>
                </c:pt>
                <c:pt idx="1">
                  <c:v>72954</c:v>
                </c:pt>
                <c:pt idx="2">
                  <c:v>92780</c:v>
                </c:pt>
                <c:pt idx="3">
                  <c:v>92257</c:v>
                </c:pt>
                <c:pt idx="4">
                  <c:v>107090</c:v>
                </c:pt>
              </c:numCache>
            </c:numRef>
          </c:val>
        </c:ser>
        <c:ser>
          <c:idx val="3"/>
          <c:order val="3"/>
          <c:tx>
            <c:strRef>
              <c:f>' Экономика2'!$A$8</c:f>
              <c:strCache>
                <c:ptCount val="1"/>
                <c:pt idx="0">
                  <c:v>Ср. ЗП Здравоохранение</c:v>
                </c:pt>
              </c:strCache>
            </c:strRef>
          </c:tx>
          <c:dLbls>
            <c:txPr>
              <a:bodyPr rot="-5400000" vert="horz"/>
              <a:lstStyle/>
              <a:p>
                <a:pPr>
                  <a:defRPr/>
                </a:pPr>
                <a:endParaRPr lang="ru-RU"/>
              </a:p>
            </c:txPr>
            <c:showVal val="1"/>
          </c:dLbls>
          <c:cat>
            <c:strRef>
              <c:f>' Экономика2'!$B$3:$F$3</c:f>
              <c:strCache>
                <c:ptCount val="5"/>
                <c:pt idx="0">
                  <c:v>2016 год</c:v>
                </c:pt>
                <c:pt idx="1">
                  <c:v>2017 год</c:v>
                </c:pt>
                <c:pt idx="2">
                  <c:v>2018 год</c:v>
                </c:pt>
                <c:pt idx="3">
                  <c:v>2019 год</c:v>
                </c:pt>
                <c:pt idx="4">
                  <c:v>2020 год</c:v>
                </c:pt>
              </c:strCache>
            </c:strRef>
          </c:cat>
          <c:val>
            <c:numRef>
              <c:f>' Экономика2'!$B$8:$F$8</c:f>
              <c:numCache>
                <c:formatCode>#,##0</c:formatCode>
                <c:ptCount val="5"/>
                <c:pt idx="0">
                  <c:v>64508</c:v>
                </c:pt>
                <c:pt idx="1">
                  <c:v>71818</c:v>
                </c:pt>
                <c:pt idx="2">
                  <c:v>92422</c:v>
                </c:pt>
                <c:pt idx="3">
                  <c:v>92546</c:v>
                </c:pt>
                <c:pt idx="4">
                  <c:v>105141</c:v>
                </c:pt>
              </c:numCache>
            </c:numRef>
          </c:val>
        </c:ser>
        <c:ser>
          <c:idx val="4"/>
          <c:order val="4"/>
          <c:tx>
            <c:strRef>
              <c:f>' Экономика2'!$A$9</c:f>
              <c:strCache>
                <c:ptCount val="1"/>
                <c:pt idx="0">
                  <c:v>Ср.ЗП Москва</c:v>
                </c:pt>
              </c:strCache>
            </c:strRef>
          </c:tx>
          <c:dLbls>
            <c:txPr>
              <a:bodyPr rot="-5400000" vert="horz"/>
              <a:lstStyle/>
              <a:p>
                <a:pPr>
                  <a:defRPr/>
                </a:pPr>
                <a:endParaRPr lang="ru-RU"/>
              </a:p>
            </c:txPr>
            <c:showVal val="1"/>
          </c:dLbls>
          <c:cat>
            <c:strRef>
              <c:f>' Экономика2'!$B$3:$F$3</c:f>
              <c:strCache>
                <c:ptCount val="5"/>
                <c:pt idx="0">
                  <c:v>2016 год</c:v>
                </c:pt>
                <c:pt idx="1">
                  <c:v>2017 год</c:v>
                </c:pt>
                <c:pt idx="2">
                  <c:v>2018 год</c:v>
                </c:pt>
                <c:pt idx="3">
                  <c:v>2019 год</c:v>
                </c:pt>
                <c:pt idx="4">
                  <c:v>2020 год</c:v>
                </c:pt>
              </c:strCache>
            </c:strRef>
          </c:cat>
          <c:val>
            <c:numRef>
              <c:f>' Экономика2'!$B$9:$F$9</c:f>
              <c:numCache>
                <c:formatCode>#,##0</c:formatCode>
                <c:ptCount val="5"/>
                <c:pt idx="0">
                  <c:v>85969</c:v>
                </c:pt>
                <c:pt idx="1">
                  <c:v>93911</c:v>
                </c:pt>
                <c:pt idx="2">
                  <c:v>109633</c:v>
                </c:pt>
                <c:pt idx="3">
                  <c:v>109274</c:v>
                </c:pt>
                <c:pt idx="4">
                  <c:v>95285</c:v>
                </c:pt>
              </c:numCache>
            </c:numRef>
          </c:val>
        </c:ser>
        <c:ser>
          <c:idx val="5"/>
          <c:order val="5"/>
          <c:tx>
            <c:strRef>
              <c:f>' Экономика2'!$A$10</c:f>
              <c:strCache>
                <c:ptCount val="1"/>
                <c:pt idx="0">
                  <c:v>Ср.ЗП МГО Профавиа</c:v>
                </c:pt>
              </c:strCache>
            </c:strRef>
          </c:tx>
          <c:dLbls>
            <c:txPr>
              <a:bodyPr rot="-5400000" vert="horz"/>
              <a:lstStyle/>
              <a:p>
                <a:pPr>
                  <a:defRPr/>
                </a:pPr>
                <a:endParaRPr lang="ru-RU"/>
              </a:p>
            </c:txPr>
            <c:showVal val="1"/>
          </c:dLbls>
          <c:cat>
            <c:strRef>
              <c:f>' Экономика2'!$B$3:$F$3</c:f>
              <c:strCache>
                <c:ptCount val="5"/>
                <c:pt idx="0">
                  <c:v>2016 год</c:v>
                </c:pt>
                <c:pt idx="1">
                  <c:v>2017 год</c:v>
                </c:pt>
                <c:pt idx="2">
                  <c:v>2018 год</c:v>
                </c:pt>
                <c:pt idx="3">
                  <c:v>2019 год</c:v>
                </c:pt>
                <c:pt idx="4">
                  <c:v>2020 год</c:v>
                </c:pt>
              </c:strCache>
            </c:strRef>
          </c:cat>
          <c:val>
            <c:numRef>
              <c:f>' Экономика2'!$B$10:$F$10</c:f>
              <c:numCache>
                <c:formatCode>#,##0</c:formatCode>
                <c:ptCount val="5"/>
                <c:pt idx="0">
                  <c:v>76400</c:v>
                </c:pt>
                <c:pt idx="1">
                  <c:v>78481</c:v>
                </c:pt>
                <c:pt idx="2">
                  <c:v>86641</c:v>
                </c:pt>
                <c:pt idx="3">
                  <c:v>90783</c:v>
                </c:pt>
                <c:pt idx="4">
                  <c:v>87875</c:v>
                </c:pt>
              </c:numCache>
            </c:numRef>
          </c:val>
        </c:ser>
        <c:ser>
          <c:idx val="6"/>
          <c:order val="6"/>
          <c:tx>
            <c:strRef>
              <c:f>' Экономика2'!$A$11</c:f>
              <c:strCache>
                <c:ptCount val="1"/>
                <c:pt idx="0">
                  <c:v>4-х Прож. Мин. Раб. Москвича Уст. Прав Москвы ОС</c:v>
                </c:pt>
              </c:strCache>
            </c:strRef>
          </c:tx>
          <c:dLbls>
            <c:txPr>
              <a:bodyPr rot="-5400000" vert="horz"/>
              <a:lstStyle/>
              <a:p>
                <a:pPr>
                  <a:defRPr/>
                </a:pPr>
                <a:endParaRPr lang="ru-RU"/>
              </a:p>
            </c:txPr>
            <c:showVal val="1"/>
          </c:dLbls>
          <c:cat>
            <c:strRef>
              <c:f>' Экономика2'!$B$3:$F$3</c:f>
              <c:strCache>
                <c:ptCount val="5"/>
                <c:pt idx="0">
                  <c:v>2016 год</c:v>
                </c:pt>
                <c:pt idx="1">
                  <c:v>2017 год</c:v>
                </c:pt>
                <c:pt idx="2">
                  <c:v>2018 год</c:v>
                </c:pt>
                <c:pt idx="3">
                  <c:v>2019 год</c:v>
                </c:pt>
                <c:pt idx="4">
                  <c:v>2020 год</c:v>
                </c:pt>
              </c:strCache>
            </c:strRef>
          </c:cat>
          <c:val>
            <c:numRef>
              <c:f>' Экономика2'!$B$11:$F$11</c:f>
              <c:numCache>
                <c:formatCode>#,##0</c:formatCode>
                <c:ptCount val="5"/>
                <c:pt idx="0">
                  <c:v>68876</c:v>
                </c:pt>
                <c:pt idx="1">
                  <c:v>70240</c:v>
                </c:pt>
                <c:pt idx="2">
                  <c:v>73504</c:v>
                </c:pt>
                <c:pt idx="3">
                  <c:v>79188</c:v>
                </c:pt>
                <c:pt idx="4">
                  <c:v>82356</c:v>
                </c:pt>
              </c:numCache>
            </c:numRef>
          </c:val>
        </c:ser>
        <c:gapWidth val="75"/>
        <c:overlap val="-25"/>
        <c:axId val="114144000"/>
        <c:axId val="114145536"/>
      </c:barChart>
      <c:catAx>
        <c:axId val="114144000"/>
        <c:scaling>
          <c:orientation val="minMax"/>
        </c:scaling>
        <c:axPos val="b"/>
        <c:numFmt formatCode="General" sourceLinked="1"/>
        <c:majorTickMark val="none"/>
        <c:tickLblPos val="nextTo"/>
        <c:txPr>
          <a:bodyPr rot="-60000000" vert="horz"/>
          <a:lstStyle/>
          <a:p>
            <a:pPr>
              <a:defRPr/>
            </a:pPr>
            <a:endParaRPr lang="ru-RU"/>
          </a:p>
        </c:txPr>
        <c:crossAx val="114145536"/>
        <c:crosses val="autoZero"/>
        <c:auto val="1"/>
        <c:lblAlgn val="ctr"/>
        <c:lblOffset val="100"/>
        <c:tickMarkSkip val="1"/>
      </c:catAx>
      <c:valAx>
        <c:axId val="114145536"/>
        <c:scaling>
          <c:orientation val="minMax"/>
        </c:scaling>
        <c:axPos val="l"/>
        <c:majorGridlines/>
        <c:numFmt formatCode="#,##0" sourceLinked="1"/>
        <c:majorTickMark val="none"/>
        <c:tickLblPos val="nextTo"/>
        <c:txPr>
          <a:bodyPr rot="-60000000" vert="horz"/>
          <a:lstStyle/>
          <a:p>
            <a:pPr>
              <a:defRPr/>
            </a:pPr>
            <a:endParaRPr lang="ru-RU"/>
          </a:p>
        </c:txPr>
        <c:crossAx val="114144000"/>
        <c:crosses val="autoZero"/>
        <c:crossBetween val="between"/>
      </c:valAx>
    </c:plotArea>
    <c:legend>
      <c:legendPos val="b"/>
      <c:layout>
        <c:manualLayout>
          <c:xMode val="edge"/>
          <c:yMode val="edge"/>
          <c:x val="6.3460270313185935E-2"/>
          <c:y val="0.88115511296382065"/>
          <c:w val="0.91815656494895326"/>
          <c:h val="0.10904096546755199"/>
        </c:manualLayout>
      </c:layout>
    </c:legend>
    <c:plotVisOnly val="1"/>
    <c:dispBlanksAs val="gap"/>
  </c:chart>
  <c:txPr>
    <a:bodyPr/>
    <a:lstStyle/>
    <a:p>
      <a:pPr>
        <a:defRPr>
          <a:latin typeface="Tex Gyre Adventor" charset="-52"/>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style val="3"/>
  <c:chart>
    <c:autoTitleDeleted val="1"/>
    <c:plotArea>
      <c:layout/>
      <c:barChart>
        <c:barDir val="col"/>
        <c:grouping val="clustered"/>
        <c:ser>
          <c:idx val="0"/>
          <c:order val="0"/>
          <c:tx>
            <c:strRef>
              <c:f>' Экономика3'!$A$5</c:f>
              <c:strCache>
                <c:ptCount val="1"/>
                <c:pt idx="0">
                  <c:v>АО ОАК</c:v>
                </c:pt>
              </c:strCache>
            </c:strRef>
          </c:tx>
          <c:dLbls>
            <c:txPr>
              <a:bodyPr rot="-5400000" vert="horz"/>
              <a:lstStyle/>
              <a:p>
                <a:pPr>
                  <a:defRPr/>
                </a:pPr>
                <a:endParaRPr lang="ru-RU"/>
              </a:p>
            </c:txPr>
            <c:dLblPos val="outEnd"/>
            <c:showVal val="1"/>
          </c:dLbls>
          <c:cat>
            <c:strRef>
              <c:f>' Экономика3'!$B$3:$F$3</c:f>
              <c:strCache>
                <c:ptCount val="5"/>
                <c:pt idx="0">
                  <c:v>2016 год</c:v>
                </c:pt>
                <c:pt idx="1">
                  <c:v>2017 год</c:v>
                </c:pt>
                <c:pt idx="2">
                  <c:v>2018 год</c:v>
                </c:pt>
                <c:pt idx="3">
                  <c:v>2019 год</c:v>
                </c:pt>
                <c:pt idx="4">
                  <c:v>2020 год</c:v>
                </c:pt>
              </c:strCache>
            </c:strRef>
          </c:cat>
          <c:val>
            <c:numRef>
              <c:f>' Экономика3'!$B$5:$F$5</c:f>
              <c:numCache>
                <c:formatCode>#,##0</c:formatCode>
                <c:ptCount val="5"/>
                <c:pt idx="0">
                  <c:v>70182</c:v>
                </c:pt>
                <c:pt idx="1">
                  <c:v>77211</c:v>
                </c:pt>
                <c:pt idx="2">
                  <c:v>89149</c:v>
                </c:pt>
                <c:pt idx="3">
                  <c:v>93418</c:v>
                </c:pt>
                <c:pt idx="4">
                  <c:v>101397</c:v>
                </c:pt>
              </c:numCache>
            </c:numRef>
          </c:val>
        </c:ser>
        <c:ser>
          <c:idx val="1"/>
          <c:order val="1"/>
          <c:tx>
            <c:strRef>
              <c:f>' Экономика3'!$A$6</c:f>
              <c:strCache>
                <c:ptCount val="1"/>
                <c:pt idx="0">
                  <c:v>АО ОДК</c:v>
                </c:pt>
              </c:strCache>
            </c:strRef>
          </c:tx>
          <c:dLbls>
            <c:txPr>
              <a:bodyPr rot="-5400000" vert="horz"/>
              <a:lstStyle/>
              <a:p>
                <a:pPr>
                  <a:defRPr/>
                </a:pPr>
                <a:endParaRPr lang="ru-RU"/>
              </a:p>
            </c:txPr>
            <c:showVal val="1"/>
          </c:dLbls>
          <c:cat>
            <c:strRef>
              <c:f>' Экономика3'!$B$3:$F$3</c:f>
              <c:strCache>
                <c:ptCount val="5"/>
                <c:pt idx="0">
                  <c:v>2016 год</c:v>
                </c:pt>
                <c:pt idx="1">
                  <c:v>2017 год</c:v>
                </c:pt>
                <c:pt idx="2">
                  <c:v>2018 год</c:v>
                </c:pt>
                <c:pt idx="3">
                  <c:v>2019 год</c:v>
                </c:pt>
                <c:pt idx="4">
                  <c:v>2020 год</c:v>
                </c:pt>
              </c:strCache>
            </c:strRef>
          </c:cat>
          <c:val>
            <c:numRef>
              <c:f>' Экономика3'!$B$6:$F$6</c:f>
              <c:numCache>
                <c:formatCode>#,##0</c:formatCode>
                <c:ptCount val="5"/>
                <c:pt idx="0">
                  <c:v>57129</c:v>
                </c:pt>
                <c:pt idx="1">
                  <c:v>61052</c:v>
                </c:pt>
                <c:pt idx="2">
                  <c:v>66784</c:v>
                </c:pt>
                <c:pt idx="3">
                  <c:v>70864</c:v>
                </c:pt>
                <c:pt idx="4">
                  <c:v>75172</c:v>
                </c:pt>
              </c:numCache>
            </c:numRef>
          </c:val>
        </c:ser>
        <c:ser>
          <c:idx val="2"/>
          <c:order val="2"/>
          <c:tx>
            <c:strRef>
              <c:f>' Экономика3'!$A$7</c:f>
              <c:strCache>
                <c:ptCount val="1"/>
                <c:pt idx="0">
                  <c:v>АО Вертолеты России</c:v>
                </c:pt>
              </c:strCache>
            </c:strRef>
          </c:tx>
          <c:dLbls>
            <c:txPr>
              <a:bodyPr rot="-5400000" vert="horz"/>
              <a:lstStyle/>
              <a:p>
                <a:pPr>
                  <a:defRPr/>
                </a:pPr>
                <a:endParaRPr lang="ru-RU"/>
              </a:p>
            </c:txPr>
            <c:showVal val="1"/>
          </c:dLbls>
          <c:cat>
            <c:strRef>
              <c:f>' Экономика3'!$B$3:$F$3</c:f>
              <c:strCache>
                <c:ptCount val="5"/>
                <c:pt idx="0">
                  <c:v>2016 год</c:v>
                </c:pt>
                <c:pt idx="1">
                  <c:v>2017 год</c:v>
                </c:pt>
                <c:pt idx="2">
                  <c:v>2018 год</c:v>
                </c:pt>
                <c:pt idx="3">
                  <c:v>2019 год</c:v>
                </c:pt>
                <c:pt idx="4">
                  <c:v>2020 год</c:v>
                </c:pt>
              </c:strCache>
            </c:strRef>
          </c:cat>
          <c:val>
            <c:numRef>
              <c:f>' Экономика3'!$B$7:$F$7</c:f>
              <c:numCache>
                <c:formatCode>#,##0</c:formatCode>
                <c:ptCount val="5"/>
                <c:pt idx="0">
                  <c:v>81751</c:v>
                </c:pt>
                <c:pt idx="1">
                  <c:v>89331</c:v>
                </c:pt>
                <c:pt idx="2">
                  <c:v>100963</c:v>
                </c:pt>
                <c:pt idx="3">
                  <c:v>105564</c:v>
                </c:pt>
                <c:pt idx="4">
                  <c:v>100796</c:v>
                </c:pt>
              </c:numCache>
            </c:numRef>
          </c:val>
        </c:ser>
        <c:ser>
          <c:idx val="3"/>
          <c:order val="3"/>
          <c:tx>
            <c:strRef>
              <c:f>' Экономика3'!$A$8</c:f>
              <c:strCache>
                <c:ptCount val="1"/>
                <c:pt idx="0">
                  <c:v>АО Технодинамика</c:v>
                </c:pt>
              </c:strCache>
            </c:strRef>
          </c:tx>
          <c:dLbls>
            <c:txPr>
              <a:bodyPr rot="-5400000" vert="horz"/>
              <a:lstStyle/>
              <a:p>
                <a:pPr>
                  <a:defRPr/>
                </a:pPr>
                <a:endParaRPr lang="ru-RU"/>
              </a:p>
            </c:txPr>
            <c:showVal val="1"/>
          </c:dLbls>
          <c:cat>
            <c:strRef>
              <c:f>' Экономика3'!$B$3:$F$3</c:f>
              <c:strCache>
                <c:ptCount val="5"/>
                <c:pt idx="0">
                  <c:v>2016 год</c:v>
                </c:pt>
                <c:pt idx="1">
                  <c:v>2017 год</c:v>
                </c:pt>
                <c:pt idx="2">
                  <c:v>2018 год</c:v>
                </c:pt>
                <c:pt idx="3">
                  <c:v>2019 год</c:v>
                </c:pt>
                <c:pt idx="4">
                  <c:v>2020 год</c:v>
                </c:pt>
              </c:strCache>
            </c:strRef>
          </c:cat>
          <c:val>
            <c:numRef>
              <c:f>' Экономика3'!$B$8:$F$8</c:f>
              <c:numCache>
                <c:formatCode>#,##0</c:formatCode>
                <c:ptCount val="5"/>
                <c:pt idx="0">
                  <c:v>61521</c:v>
                </c:pt>
                <c:pt idx="1">
                  <c:v>67650</c:v>
                </c:pt>
                <c:pt idx="2">
                  <c:v>73562</c:v>
                </c:pt>
                <c:pt idx="3">
                  <c:v>76848</c:v>
                </c:pt>
                <c:pt idx="4">
                  <c:v>83173</c:v>
                </c:pt>
              </c:numCache>
            </c:numRef>
          </c:val>
        </c:ser>
        <c:ser>
          <c:idx val="4"/>
          <c:order val="4"/>
          <c:tx>
            <c:strRef>
              <c:f>' Экономика3'!$A$9</c:f>
              <c:strCache>
                <c:ptCount val="1"/>
                <c:pt idx="0">
                  <c:v>ФГБУ НИЦ</c:v>
                </c:pt>
              </c:strCache>
            </c:strRef>
          </c:tx>
          <c:dLbls>
            <c:txPr>
              <a:bodyPr rot="-5400000" vert="horz"/>
              <a:lstStyle/>
              <a:p>
                <a:pPr>
                  <a:defRPr/>
                </a:pPr>
                <a:endParaRPr lang="ru-RU"/>
              </a:p>
            </c:txPr>
            <c:showVal val="1"/>
          </c:dLbls>
          <c:cat>
            <c:strRef>
              <c:f>' Экономика3'!$B$3:$F$3</c:f>
              <c:strCache>
                <c:ptCount val="5"/>
                <c:pt idx="0">
                  <c:v>2016 год</c:v>
                </c:pt>
                <c:pt idx="1">
                  <c:v>2017 год</c:v>
                </c:pt>
                <c:pt idx="2">
                  <c:v>2018 год</c:v>
                </c:pt>
                <c:pt idx="3">
                  <c:v>2019 год</c:v>
                </c:pt>
                <c:pt idx="4">
                  <c:v>2020 год</c:v>
                </c:pt>
              </c:strCache>
            </c:strRef>
          </c:cat>
          <c:val>
            <c:numRef>
              <c:f>' Экономика3'!$B$9:$F$9</c:f>
              <c:numCache>
                <c:formatCode>#,##0</c:formatCode>
                <c:ptCount val="5"/>
                <c:pt idx="0">
                  <c:v>81902</c:v>
                </c:pt>
                <c:pt idx="1">
                  <c:v>79437</c:v>
                </c:pt>
                <c:pt idx="2">
                  <c:v>79917</c:v>
                </c:pt>
                <c:pt idx="3">
                  <c:v>83423</c:v>
                </c:pt>
                <c:pt idx="4">
                  <c:v>74037</c:v>
                </c:pt>
              </c:numCache>
            </c:numRef>
          </c:val>
        </c:ser>
        <c:ser>
          <c:idx val="5"/>
          <c:order val="5"/>
          <c:tx>
            <c:strRef>
              <c:f>' Экономика3'!$A$10</c:f>
              <c:strCache>
                <c:ptCount val="1"/>
                <c:pt idx="0">
                  <c:v>АО Корпорация ТРВ</c:v>
                </c:pt>
              </c:strCache>
            </c:strRef>
          </c:tx>
          <c:dLbls>
            <c:txPr>
              <a:bodyPr rot="-5400000" vert="horz"/>
              <a:lstStyle/>
              <a:p>
                <a:pPr>
                  <a:defRPr/>
                </a:pPr>
                <a:endParaRPr lang="ru-RU"/>
              </a:p>
            </c:txPr>
            <c:showVal val="1"/>
          </c:dLbls>
          <c:cat>
            <c:strRef>
              <c:f>' Экономика3'!$B$3:$F$3</c:f>
              <c:strCache>
                <c:ptCount val="5"/>
                <c:pt idx="0">
                  <c:v>2016 год</c:v>
                </c:pt>
                <c:pt idx="1">
                  <c:v>2017 год</c:v>
                </c:pt>
                <c:pt idx="2">
                  <c:v>2018 год</c:v>
                </c:pt>
                <c:pt idx="3">
                  <c:v>2019 год</c:v>
                </c:pt>
                <c:pt idx="4">
                  <c:v>2020 год</c:v>
                </c:pt>
              </c:strCache>
            </c:strRef>
          </c:cat>
          <c:val>
            <c:numRef>
              <c:f>' Экономика3'!$B$10:$F$10</c:f>
              <c:numCache>
                <c:formatCode>#,##0</c:formatCode>
                <c:ptCount val="5"/>
                <c:pt idx="0">
                  <c:v>73111</c:v>
                </c:pt>
                <c:pt idx="1">
                  <c:v>76210</c:v>
                </c:pt>
                <c:pt idx="2">
                  <c:v>79981</c:v>
                </c:pt>
                <c:pt idx="3">
                  <c:v>82198</c:v>
                </c:pt>
                <c:pt idx="4">
                  <c:v>84138</c:v>
                </c:pt>
              </c:numCache>
            </c:numRef>
          </c:val>
        </c:ser>
        <c:ser>
          <c:idx val="6"/>
          <c:order val="6"/>
          <c:tx>
            <c:strRef>
              <c:f>' Экономика3'!$A$11</c:f>
              <c:strCache>
                <c:ptCount val="1"/>
                <c:pt idx="0">
                  <c:v>АО Алмаз-Антей</c:v>
                </c:pt>
              </c:strCache>
            </c:strRef>
          </c:tx>
          <c:dLbls>
            <c:txPr>
              <a:bodyPr rot="-5400000" vert="horz"/>
              <a:lstStyle/>
              <a:p>
                <a:pPr>
                  <a:defRPr/>
                </a:pPr>
                <a:endParaRPr lang="ru-RU"/>
              </a:p>
            </c:txPr>
            <c:showVal val="1"/>
          </c:dLbls>
          <c:cat>
            <c:strRef>
              <c:f>' Экономика3'!$B$3:$F$3</c:f>
              <c:strCache>
                <c:ptCount val="5"/>
                <c:pt idx="0">
                  <c:v>2016 год</c:v>
                </c:pt>
                <c:pt idx="1">
                  <c:v>2017 год</c:v>
                </c:pt>
                <c:pt idx="2">
                  <c:v>2018 год</c:v>
                </c:pt>
                <c:pt idx="3">
                  <c:v>2019 год</c:v>
                </c:pt>
                <c:pt idx="4">
                  <c:v>2020 год</c:v>
                </c:pt>
              </c:strCache>
            </c:strRef>
          </c:cat>
          <c:val>
            <c:numRef>
              <c:f>' Экономика3'!$B$11:$F$11</c:f>
              <c:numCache>
                <c:formatCode>#,##0</c:formatCode>
                <c:ptCount val="5"/>
                <c:pt idx="0">
                  <c:v>87366</c:v>
                </c:pt>
                <c:pt idx="1">
                  <c:v>91394</c:v>
                </c:pt>
                <c:pt idx="2">
                  <c:v>62118</c:v>
                </c:pt>
                <c:pt idx="3">
                  <c:v>68489</c:v>
                </c:pt>
                <c:pt idx="4">
                  <c:v>100857</c:v>
                </c:pt>
              </c:numCache>
            </c:numRef>
          </c:val>
        </c:ser>
        <c:ser>
          <c:idx val="7"/>
          <c:order val="7"/>
          <c:tx>
            <c:strRef>
              <c:f>' Экономика3'!$A$12</c:f>
              <c:strCache>
                <c:ptCount val="1"/>
                <c:pt idx="0">
                  <c:v>АО КРЭТ</c:v>
                </c:pt>
              </c:strCache>
            </c:strRef>
          </c:tx>
          <c:dLbls>
            <c:txPr>
              <a:bodyPr rot="-5400000" vert="horz"/>
              <a:lstStyle/>
              <a:p>
                <a:pPr>
                  <a:defRPr/>
                </a:pPr>
                <a:endParaRPr lang="ru-RU"/>
              </a:p>
            </c:txPr>
            <c:showVal val="1"/>
          </c:dLbls>
          <c:cat>
            <c:strRef>
              <c:f>' Экономика3'!$B$3:$F$3</c:f>
              <c:strCache>
                <c:ptCount val="5"/>
                <c:pt idx="0">
                  <c:v>2016 год</c:v>
                </c:pt>
                <c:pt idx="1">
                  <c:v>2017 год</c:v>
                </c:pt>
                <c:pt idx="2">
                  <c:v>2018 год</c:v>
                </c:pt>
                <c:pt idx="3">
                  <c:v>2019 год</c:v>
                </c:pt>
                <c:pt idx="4">
                  <c:v>2020 год</c:v>
                </c:pt>
              </c:strCache>
            </c:strRef>
          </c:cat>
          <c:val>
            <c:numRef>
              <c:f>' Экономика3'!$B$12:$F$12</c:f>
              <c:numCache>
                <c:formatCode>#,##0</c:formatCode>
                <c:ptCount val="5"/>
                <c:pt idx="0">
                  <c:v>64919</c:v>
                </c:pt>
                <c:pt idx="1">
                  <c:v>71097</c:v>
                </c:pt>
                <c:pt idx="2">
                  <c:v>74969</c:v>
                </c:pt>
                <c:pt idx="3">
                  <c:v>76877</c:v>
                </c:pt>
                <c:pt idx="4">
                  <c:v>81289</c:v>
                </c:pt>
              </c:numCache>
            </c:numRef>
          </c:val>
        </c:ser>
        <c:ser>
          <c:idx val="8"/>
          <c:order val="8"/>
          <c:tx>
            <c:strRef>
              <c:f>' Экономика3'!$A$13</c:f>
              <c:strCache>
                <c:ptCount val="1"/>
                <c:pt idx="0">
                  <c:v>Холдинг Хим-композит</c:v>
                </c:pt>
              </c:strCache>
            </c:strRef>
          </c:tx>
          <c:dLbls>
            <c:txPr>
              <a:bodyPr rot="-5400000" vert="horz"/>
              <a:lstStyle/>
              <a:p>
                <a:pPr>
                  <a:defRPr/>
                </a:pPr>
                <a:endParaRPr lang="ru-RU"/>
              </a:p>
            </c:txPr>
            <c:showVal val="1"/>
          </c:dLbls>
          <c:cat>
            <c:strRef>
              <c:f>' Экономика3'!$B$3:$F$3</c:f>
              <c:strCache>
                <c:ptCount val="5"/>
                <c:pt idx="0">
                  <c:v>2016 год</c:v>
                </c:pt>
                <c:pt idx="1">
                  <c:v>2017 год</c:v>
                </c:pt>
                <c:pt idx="2">
                  <c:v>2018 год</c:v>
                </c:pt>
                <c:pt idx="3">
                  <c:v>2019 год</c:v>
                </c:pt>
                <c:pt idx="4">
                  <c:v>2020 год</c:v>
                </c:pt>
              </c:strCache>
            </c:strRef>
          </c:cat>
          <c:val>
            <c:numRef>
              <c:f>' Экономика3'!$B$13:$F$13</c:f>
              <c:numCache>
                <c:formatCode>#,##0</c:formatCode>
                <c:ptCount val="5"/>
                <c:pt idx="0">
                  <c:v>95822</c:v>
                </c:pt>
                <c:pt idx="1">
                  <c:v>95245</c:v>
                </c:pt>
                <c:pt idx="2">
                  <c:v>97689</c:v>
                </c:pt>
                <c:pt idx="3">
                  <c:v>78305</c:v>
                </c:pt>
                <c:pt idx="4">
                  <c:v>89170</c:v>
                </c:pt>
              </c:numCache>
            </c:numRef>
          </c:val>
        </c:ser>
        <c:ser>
          <c:idx val="9"/>
          <c:order val="9"/>
          <c:tx>
            <c:strRef>
              <c:f>' Экономика3'!$A$14</c:f>
              <c:strCache>
                <c:ptCount val="1"/>
                <c:pt idx="0">
                  <c:v>Концерн Калашников</c:v>
                </c:pt>
              </c:strCache>
            </c:strRef>
          </c:tx>
          <c:dLbls>
            <c:txPr>
              <a:bodyPr rot="-5400000" vert="horz"/>
              <a:lstStyle/>
              <a:p>
                <a:pPr>
                  <a:defRPr/>
                </a:pPr>
                <a:endParaRPr lang="ru-RU"/>
              </a:p>
            </c:txPr>
            <c:showVal val="1"/>
          </c:dLbls>
          <c:cat>
            <c:strRef>
              <c:f>' Экономика3'!$B$3:$F$3</c:f>
              <c:strCache>
                <c:ptCount val="5"/>
                <c:pt idx="0">
                  <c:v>2016 год</c:v>
                </c:pt>
                <c:pt idx="1">
                  <c:v>2017 год</c:v>
                </c:pt>
                <c:pt idx="2">
                  <c:v>2018 год</c:v>
                </c:pt>
                <c:pt idx="3">
                  <c:v>2019 год</c:v>
                </c:pt>
                <c:pt idx="4">
                  <c:v>2020 год</c:v>
                </c:pt>
              </c:strCache>
            </c:strRef>
          </c:cat>
          <c:val>
            <c:numRef>
              <c:f>' Экономика3'!$B$14:$F$14</c:f>
              <c:numCache>
                <c:formatCode>#,##0</c:formatCode>
                <c:ptCount val="5"/>
                <c:pt idx="0">
                  <c:v>41555</c:v>
                </c:pt>
                <c:pt idx="1">
                  <c:v>48120</c:v>
                </c:pt>
                <c:pt idx="2">
                  <c:v>58897</c:v>
                </c:pt>
                <c:pt idx="3">
                  <c:v>69577</c:v>
                </c:pt>
                <c:pt idx="4">
                  <c:v>69242</c:v>
                </c:pt>
              </c:numCache>
            </c:numRef>
          </c:val>
        </c:ser>
        <c:ser>
          <c:idx val="10"/>
          <c:order val="10"/>
          <c:tx>
            <c:strRef>
              <c:f>' Экономика3'!$A$15</c:f>
              <c:strCache>
                <c:ptCount val="1"/>
                <c:pt idx="0">
                  <c:v>Остальные</c:v>
                </c:pt>
              </c:strCache>
            </c:strRef>
          </c:tx>
          <c:dLbls>
            <c:txPr>
              <a:bodyPr rot="-5400000" vert="horz"/>
              <a:lstStyle/>
              <a:p>
                <a:pPr>
                  <a:defRPr/>
                </a:pPr>
                <a:endParaRPr lang="ru-RU"/>
              </a:p>
            </c:txPr>
            <c:showVal val="1"/>
          </c:dLbls>
          <c:cat>
            <c:strRef>
              <c:f>' Экономика3'!$B$3:$F$3</c:f>
              <c:strCache>
                <c:ptCount val="5"/>
                <c:pt idx="0">
                  <c:v>2016 год</c:v>
                </c:pt>
                <c:pt idx="1">
                  <c:v>2017 год</c:v>
                </c:pt>
                <c:pt idx="2">
                  <c:v>2018 год</c:v>
                </c:pt>
                <c:pt idx="3">
                  <c:v>2019 год</c:v>
                </c:pt>
                <c:pt idx="4">
                  <c:v>2020 год</c:v>
                </c:pt>
              </c:strCache>
            </c:strRef>
          </c:cat>
          <c:val>
            <c:numRef>
              <c:f>' Экономика3'!$B$15:$F$15</c:f>
              <c:numCache>
                <c:formatCode>#,##0</c:formatCode>
                <c:ptCount val="5"/>
                <c:pt idx="0">
                  <c:v>75006</c:v>
                </c:pt>
                <c:pt idx="1">
                  <c:v>50305</c:v>
                </c:pt>
                <c:pt idx="2">
                  <c:v>96422</c:v>
                </c:pt>
                <c:pt idx="3">
                  <c:v>97485</c:v>
                </c:pt>
                <c:pt idx="4">
                  <c:v>101694</c:v>
                </c:pt>
              </c:numCache>
            </c:numRef>
          </c:val>
        </c:ser>
        <c:gapWidth val="75"/>
        <c:overlap val="-25"/>
        <c:axId val="114260224"/>
        <c:axId val="114266112"/>
      </c:barChart>
      <c:catAx>
        <c:axId val="114260224"/>
        <c:scaling>
          <c:orientation val="minMax"/>
        </c:scaling>
        <c:axPos val="b"/>
        <c:numFmt formatCode="General" sourceLinked="1"/>
        <c:majorTickMark val="none"/>
        <c:tickLblPos val="nextTo"/>
        <c:txPr>
          <a:bodyPr rot="-60000000" vert="horz"/>
          <a:lstStyle/>
          <a:p>
            <a:pPr>
              <a:defRPr/>
            </a:pPr>
            <a:endParaRPr lang="ru-RU"/>
          </a:p>
        </c:txPr>
        <c:crossAx val="114266112"/>
        <c:crosses val="autoZero"/>
        <c:auto val="1"/>
        <c:lblAlgn val="ctr"/>
        <c:lblOffset val="100"/>
        <c:tickMarkSkip val="1"/>
      </c:catAx>
      <c:valAx>
        <c:axId val="114266112"/>
        <c:scaling>
          <c:orientation val="minMax"/>
        </c:scaling>
        <c:axPos val="l"/>
        <c:majorGridlines/>
        <c:numFmt formatCode="#,##0" sourceLinked="1"/>
        <c:majorTickMark val="none"/>
        <c:tickLblPos val="nextTo"/>
        <c:txPr>
          <a:bodyPr rot="-60000000" vert="horz"/>
          <a:lstStyle/>
          <a:p>
            <a:pPr>
              <a:defRPr/>
            </a:pPr>
            <a:endParaRPr lang="ru-RU"/>
          </a:p>
        </c:txPr>
        <c:crossAx val="114260224"/>
        <c:crosses val="autoZero"/>
        <c:crossBetween val="between"/>
      </c:valAx>
    </c:plotArea>
    <c:legend>
      <c:legendPos val="b"/>
      <c:layout/>
    </c:legend>
    <c:plotVisOnly val="1"/>
    <c:dispBlanksAs val="gap"/>
  </c:chart>
  <c:txPr>
    <a:bodyPr/>
    <a:lstStyle/>
    <a:p>
      <a:pPr>
        <a:defRPr>
          <a:latin typeface="Tex Gyre Adventor" charset="-52"/>
        </a:defRPr>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style val="3"/>
  <c:chart>
    <c:autoTitleDeleted val="1"/>
    <c:plotArea>
      <c:layout/>
      <c:barChart>
        <c:barDir val="col"/>
        <c:grouping val="clustered"/>
        <c:ser>
          <c:idx val="0"/>
          <c:order val="0"/>
          <c:tx>
            <c:strRef>
              <c:f>Право1!$A$4</c:f>
              <c:strCache>
                <c:ptCount val="1"/>
                <c:pt idx="0">
                  <c:v>Проведено проверок</c:v>
                </c:pt>
              </c:strCache>
            </c:strRef>
          </c:tx>
          <c:dLbls>
            <c:showVal val="1"/>
          </c:dLbls>
          <c:cat>
            <c:strRef>
              <c:f>Право1!$B$3:$F$3</c:f>
              <c:strCache>
                <c:ptCount val="5"/>
                <c:pt idx="0">
                  <c:v>2016 год</c:v>
                </c:pt>
                <c:pt idx="1">
                  <c:v>2017 год</c:v>
                </c:pt>
                <c:pt idx="2">
                  <c:v>2018 год</c:v>
                </c:pt>
                <c:pt idx="3">
                  <c:v>2019 год</c:v>
                </c:pt>
                <c:pt idx="4">
                  <c:v>2020 год</c:v>
                </c:pt>
              </c:strCache>
            </c:strRef>
          </c:cat>
          <c:val>
            <c:numRef>
              <c:f>Право1!$B$4:$F$4</c:f>
              <c:numCache>
                <c:formatCode>General</c:formatCode>
                <c:ptCount val="5"/>
                <c:pt idx="0">
                  <c:v>64</c:v>
                </c:pt>
                <c:pt idx="1">
                  <c:v>4</c:v>
                </c:pt>
                <c:pt idx="2">
                  <c:v>61</c:v>
                </c:pt>
                <c:pt idx="3">
                  <c:v>61</c:v>
                </c:pt>
                <c:pt idx="4">
                  <c:v>30</c:v>
                </c:pt>
              </c:numCache>
            </c:numRef>
          </c:val>
        </c:ser>
        <c:ser>
          <c:idx val="1"/>
          <c:order val="1"/>
          <c:tx>
            <c:strRef>
              <c:f>Право1!$A$5</c:f>
              <c:strCache>
                <c:ptCount val="1"/>
                <c:pt idx="0">
                  <c:v>Выявлено нарушений</c:v>
                </c:pt>
              </c:strCache>
            </c:strRef>
          </c:tx>
          <c:dLbls>
            <c:showVal val="1"/>
          </c:dLbls>
          <c:cat>
            <c:strRef>
              <c:f>Право1!$B$3:$F$3</c:f>
              <c:strCache>
                <c:ptCount val="5"/>
                <c:pt idx="0">
                  <c:v>2016 год</c:v>
                </c:pt>
                <c:pt idx="1">
                  <c:v>2017 год</c:v>
                </c:pt>
                <c:pt idx="2">
                  <c:v>2018 год</c:v>
                </c:pt>
                <c:pt idx="3">
                  <c:v>2019 год</c:v>
                </c:pt>
                <c:pt idx="4">
                  <c:v>2020 год</c:v>
                </c:pt>
              </c:strCache>
            </c:strRef>
          </c:cat>
          <c:val>
            <c:numRef>
              <c:f>Право1!$B$5:$F$5</c:f>
              <c:numCache>
                <c:formatCode>General</c:formatCode>
                <c:ptCount val="5"/>
                <c:pt idx="0">
                  <c:v>23</c:v>
                </c:pt>
                <c:pt idx="1">
                  <c:v>11</c:v>
                </c:pt>
                <c:pt idx="2">
                  <c:v>18</c:v>
                </c:pt>
                <c:pt idx="3">
                  <c:v>28</c:v>
                </c:pt>
                <c:pt idx="4">
                  <c:v>19</c:v>
                </c:pt>
              </c:numCache>
            </c:numRef>
          </c:val>
        </c:ser>
        <c:ser>
          <c:idx val="2"/>
          <c:order val="2"/>
          <c:tx>
            <c:strRef>
              <c:f>Право1!$A$6</c:f>
              <c:strCache>
                <c:ptCount val="1"/>
                <c:pt idx="0">
                  <c:v>Устранено нарушений                 </c:v>
                </c:pt>
              </c:strCache>
            </c:strRef>
          </c:tx>
          <c:dLbls>
            <c:showVal val="1"/>
          </c:dLbls>
          <c:cat>
            <c:strRef>
              <c:f>Право1!$B$3:$F$3</c:f>
              <c:strCache>
                <c:ptCount val="5"/>
                <c:pt idx="0">
                  <c:v>2016 год</c:v>
                </c:pt>
                <c:pt idx="1">
                  <c:v>2017 год</c:v>
                </c:pt>
                <c:pt idx="2">
                  <c:v>2018 год</c:v>
                </c:pt>
                <c:pt idx="3">
                  <c:v>2019 год</c:v>
                </c:pt>
                <c:pt idx="4">
                  <c:v>2020 год</c:v>
                </c:pt>
              </c:strCache>
            </c:strRef>
          </c:cat>
          <c:val>
            <c:numRef>
              <c:f>Право1!$B$6:$F$6</c:f>
              <c:numCache>
                <c:formatCode>General</c:formatCode>
                <c:ptCount val="5"/>
                <c:pt idx="0">
                  <c:v>22</c:v>
                </c:pt>
                <c:pt idx="1">
                  <c:v>11</c:v>
                </c:pt>
                <c:pt idx="2">
                  <c:v>16</c:v>
                </c:pt>
                <c:pt idx="3">
                  <c:v>25</c:v>
                </c:pt>
                <c:pt idx="4">
                  <c:v>15</c:v>
                </c:pt>
              </c:numCache>
            </c:numRef>
          </c:val>
        </c:ser>
        <c:gapWidth val="219"/>
        <c:overlap val="-27"/>
        <c:axId val="114285184"/>
        <c:axId val="114299264"/>
      </c:barChart>
      <c:catAx>
        <c:axId val="114285184"/>
        <c:scaling>
          <c:orientation val="minMax"/>
        </c:scaling>
        <c:axPos val="b"/>
        <c:numFmt formatCode="General" sourceLinked="1"/>
        <c:majorTickMark val="none"/>
        <c:tickLblPos val="nextTo"/>
        <c:txPr>
          <a:bodyPr rot="-60000000" vert="horz"/>
          <a:lstStyle/>
          <a:p>
            <a:pPr>
              <a:defRPr/>
            </a:pPr>
            <a:endParaRPr lang="ru-RU"/>
          </a:p>
        </c:txPr>
        <c:crossAx val="114299264"/>
        <c:crosses val="autoZero"/>
        <c:auto val="1"/>
        <c:lblAlgn val="ctr"/>
        <c:lblOffset val="100"/>
      </c:catAx>
      <c:valAx>
        <c:axId val="114299264"/>
        <c:scaling>
          <c:orientation val="minMax"/>
        </c:scaling>
        <c:axPos val="l"/>
        <c:majorGridlines/>
        <c:numFmt formatCode="General" sourceLinked="1"/>
        <c:majorTickMark val="none"/>
        <c:tickLblPos val="nextTo"/>
        <c:txPr>
          <a:bodyPr rot="-60000000" vert="horz"/>
          <a:lstStyle/>
          <a:p>
            <a:pPr>
              <a:defRPr/>
            </a:pPr>
            <a:endParaRPr lang="ru-RU"/>
          </a:p>
        </c:txPr>
        <c:crossAx val="114285184"/>
        <c:crosses val="autoZero"/>
        <c:crossBetween val="between"/>
      </c:valAx>
    </c:plotArea>
    <c:legend>
      <c:legendPos val="b"/>
      <c:layout/>
    </c:legend>
    <c:plotVisOnly val="1"/>
    <c:dispBlanksAs val="gap"/>
  </c:chart>
  <c:txPr>
    <a:bodyPr/>
    <a:lstStyle/>
    <a:p>
      <a:pPr>
        <a:defRPr>
          <a:latin typeface="Tex Gyre Adventor" charset="-52"/>
        </a:defRPr>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style val="3"/>
  <c:chart>
    <c:autoTitleDeleted val="1"/>
    <c:plotArea>
      <c:layout/>
      <c:barChart>
        <c:barDir val="col"/>
        <c:grouping val="clustered"/>
        <c:ser>
          <c:idx val="0"/>
          <c:order val="0"/>
          <c:tx>
            <c:strRef>
              <c:f>Право2!$A$4</c:f>
              <c:strCache>
                <c:ptCount val="1"/>
                <c:pt idx="0">
                  <c:v>Кол-во обращений за консультациями</c:v>
                </c:pt>
              </c:strCache>
            </c:strRef>
          </c:tx>
          <c:dLbls>
            <c:showVal val="1"/>
          </c:dLbls>
          <c:cat>
            <c:strRef>
              <c:f>Право2!$B$3:$F$3</c:f>
              <c:strCache>
                <c:ptCount val="5"/>
                <c:pt idx="0">
                  <c:v>2016 год</c:v>
                </c:pt>
                <c:pt idx="1">
                  <c:v>2017 год</c:v>
                </c:pt>
                <c:pt idx="2">
                  <c:v>2018 год</c:v>
                </c:pt>
                <c:pt idx="3">
                  <c:v>2019 год</c:v>
                </c:pt>
                <c:pt idx="4">
                  <c:v>2020 год</c:v>
                </c:pt>
              </c:strCache>
            </c:strRef>
          </c:cat>
          <c:val>
            <c:numRef>
              <c:f>Право2!$B$4:$F$4</c:f>
              <c:numCache>
                <c:formatCode>#,##0</c:formatCode>
                <c:ptCount val="5"/>
                <c:pt idx="0">
                  <c:v>706</c:v>
                </c:pt>
                <c:pt idx="1">
                  <c:v>642</c:v>
                </c:pt>
                <c:pt idx="2">
                  <c:v>276</c:v>
                </c:pt>
                <c:pt idx="3">
                  <c:v>225</c:v>
                </c:pt>
                <c:pt idx="4">
                  <c:v>467</c:v>
                </c:pt>
              </c:numCache>
            </c:numRef>
          </c:val>
        </c:ser>
        <c:ser>
          <c:idx val="1"/>
          <c:order val="1"/>
          <c:tx>
            <c:strRef>
              <c:f>Право2!$A$5</c:f>
              <c:strCache>
                <c:ptCount val="1"/>
                <c:pt idx="0">
                  <c:v>Удовлетворены</c:v>
                </c:pt>
              </c:strCache>
            </c:strRef>
          </c:tx>
          <c:dLbls>
            <c:showVal val="1"/>
          </c:dLbls>
          <c:cat>
            <c:strRef>
              <c:f>Право2!$B$3:$F$3</c:f>
              <c:strCache>
                <c:ptCount val="5"/>
                <c:pt idx="0">
                  <c:v>2016 год</c:v>
                </c:pt>
                <c:pt idx="1">
                  <c:v>2017 год</c:v>
                </c:pt>
                <c:pt idx="2">
                  <c:v>2018 год</c:v>
                </c:pt>
                <c:pt idx="3">
                  <c:v>2019 год</c:v>
                </c:pt>
                <c:pt idx="4">
                  <c:v>2020 год</c:v>
                </c:pt>
              </c:strCache>
            </c:strRef>
          </c:cat>
          <c:val>
            <c:numRef>
              <c:f>Право2!$B$5:$F$5</c:f>
              <c:numCache>
                <c:formatCode>#,##0</c:formatCode>
                <c:ptCount val="5"/>
                <c:pt idx="0">
                  <c:v>604</c:v>
                </c:pt>
                <c:pt idx="1">
                  <c:v>531</c:v>
                </c:pt>
                <c:pt idx="2">
                  <c:v>240</c:v>
                </c:pt>
                <c:pt idx="3">
                  <c:v>219</c:v>
                </c:pt>
                <c:pt idx="4">
                  <c:v>433</c:v>
                </c:pt>
              </c:numCache>
            </c:numRef>
          </c:val>
        </c:ser>
        <c:ser>
          <c:idx val="2"/>
          <c:order val="2"/>
          <c:tx>
            <c:strRef>
              <c:f>Право2!$A$6</c:f>
              <c:strCache>
                <c:ptCount val="1"/>
                <c:pt idx="0">
                  <c:v>Подг. материалов в суд</c:v>
                </c:pt>
              </c:strCache>
            </c:strRef>
          </c:tx>
          <c:dLbls>
            <c:showVal val="1"/>
          </c:dLbls>
          <c:cat>
            <c:strRef>
              <c:f>Право2!$B$3:$F$3</c:f>
              <c:strCache>
                <c:ptCount val="5"/>
                <c:pt idx="0">
                  <c:v>2016 год</c:v>
                </c:pt>
                <c:pt idx="1">
                  <c:v>2017 год</c:v>
                </c:pt>
                <c:pt idx="2">
                  <c:v>2018 год</c:v>
                </c:pt>
                <c:pt idx="3">
                  <c:v>2019 год</c:v>
                </c:pt>
                <c:pt idx="4">
                  <c:v>2020 год</c:v>
                </c:pt>
              </c:strCache>
            </c:strRef>
          </c:cat>
          <c:val>
            <c:numRef>
              <c:f>Право2!$B$6:$F$6</c:f>
              <c:numCache>
                <c:formatCode>#,##0</c:formatCode>
                <c:ptCount val="5"/>
                <c:pt idx="0">
                  <c:v>23</c:v>
                </c:pt>
                <c:pt idx="1">
                  <c:v>11</c:v>
                </c:pt>
                <c:pt idx="2">
                  <c:v>10</c:v>
                </c:pt>
                <c:pt idx="3">
                  <c:v>18</c:v>
                </c:pt>
                <c:pt idx="4">
                  <c:v>10</c:v>
                </c:pt>
              </c:numCache>
            </c:numRef>
          </c:val>
        </c:ser>
        <c:ser>
          <c:idx val="3"/>
          <c:order val="3"/>
          <c:tx>
            <c:strRef>
              <c:f>Право2!$A$7</c:f>
              <c:strCache>
                <c:ptCount val="1"/>
                <c:pt idx="0">
                  <c:v>Восстановлены на работе</c:v>
                </c:pt>
              </c:strCache>
            </c:strRef>
          </c:tx>
          <c:dLbls>
            <c:showVal val="1"/>
          </c:dLbls>
          <c:cat>
            <c:strRef>
              <c:f>Право2!$B$3:$F$3</c:f>
              <c:strCache>
                <c:ptCount val="5"/>
                <c:pt idx="0">
                  <c:v>2016 год</c:v>
                </c:pt>
                <c:pt idx="1">
                  <c:v>2017 год</c:v>
                </c:pt>
                <c:pt idx="2">
                  <c:v>2018 год</c:v>
                </c:pt>
                <c:pt idx="3">
                  <c:v>2019 год</c:v>
                </c:pt>
                <c:pt idx="4">
                  <c:v>2020 год</c:v>
                </c:pt>
              </c:strCache>
            </c:strRef>
          </c:cat>
          <c:val>
            <c:numRef>
              <c:f>Право2!$B$7:$F$7</c:f>
              <c:numCache>
                <c:formatCode>#,##0</c:formatCode>
                <c:ptCount val="5"/>
                <c:pt idx="0">
                  <c:v>0</c:v>
                </c:pt>
                <c:pt idx="1">
                  <c:v>2</c:v>
                </c:pt>
                <c:pt idx="2">
                  <c:v>1</c:v>
                </c:pt>
                <c:pt idx="3">
                  <c:v>2</c:v>
                </c:pt>
                <c:pt idx="4">
                  <c:v>2</c:v>
                </c:pt>
              </c:numCache>
            </c:numRef>
          </c:val>
        </c:ser>
        <c:gapWidth val="219"/>
        <c:overlap val="-27"/>
        <c:axId val="114368896"/>
        <c:axId val="114370432"/>
      </c:barChart>
      <c:catAx>
        <c:axId val="114368896"/>
        <c:scaling>
          <c:orientation val="minMax"/>
        </c:scaling>
        <c:axPos val="b"/>
        <c:numFmt formatCode="General" sourceLinked="1"/>
        <c:majorTickMark val="none"/>
        <c:tickLblPos val="nextTo"/>
        <c:txPr>
          <a:bodyPr rot="-60000000" vert="horz"/>
          <a:lstStyle/>
          <a:p>
            <a:pPr>
              <a:defRPr/>
            </a:pPr>
            <a:endParaRPr lang="ru-RU"/>
          </a:p>
        </c:txPr>
        <c:crossAx val="114370432"/>
        <c:crosses val="autoZero"/>
        <c:auto val="1"/>
        <c:lblAlgn val="ctr"/>
        <c:lblOffset val="100"/>
      </c:catAx>
      <c:valAx>
        <c:axId val="114370432"/>
        <c:scaling>
          <c:orientation val="minMax"/>
          <c:max val="750"/>
          <c:min val="0"/>
        </c:scaling>
        <c:axPos val="l"/>
        <c:majorGridlines/>
        <c:numFmt formatCode="#,##0" sourceLinked="1"/>
        <c:majorTickMark val="none"/>
        <c:tickLblPos val="nextTo"/>
        <c:txPr>
          <a:bodyPr rot="-60000000" vert="horz"/>
          <a:lstStyle/>
          <a:p>
            <a:pPr>
              <a:defRPr/>
            </a:pPr>
            <a:endParaRPr lang="ru-RU"/>
          </a:p>
        </c:txPr>
        <c:crossAx val="114368896"/>
        <c:crosses val="autoZero"/>
        <c:crossBetween val="between"/>
        <c:majorUnit val="50"/>
      </c:valAx>
    </c:plotArea>
    <c:legend>
      <c:legendPos val="b"/>
      <c:layout/>
    </c:legend>
    <c:plotVisOnly val="1"/>
    <c:dispBlanksAs val="gap"/>
  </c:chart>
  <c:txPr>
    <a:bodyPr/>
    <a:lstStyle/>
    <a:p>
      <a:pPr>
        <a:defRPr>
          <a:latin typeface="Tex Gyre Adventor" charset="-52"/>
        </a:defRPr>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title>
      <c:tx>
        <c:rich>
          <a:bodyPr rot="0" vert="horz"/>
          <a:lstStyle/>
          <a:p>
            <a:pPr>
              <a:defRPr/>
            </a:pPr>
            <a:r>
              <a:rPr lang="ru-RU"/>
              <a:t>СТАТИСТИКА ТРАВМАТИЗМА</a:t>
            </a:r>
          </a:p>
        </c:rich>
      </c:tx>
      <c:layout>
        <c:manualLayout>
          <c:xMode val="edge"/>
          <c:yMode val="edge"/>
          <c:x val="0.37534341336167426"/>
          <c:y val="2.3391576052993381E-2"/>
        </c:manualLayout>
      </c:layout>
    </c:title>
    <c:plotArea>
      <c:layout/>
      <c:barChart>
        <c:barDir val="col"/>
        <c:grouping val="clustered"/>
        <c:ser>
          <c:idx val="0"/>
          <c:order val="0"/>
          <c:tx>
            <c:strRef>
              <c:f>Охрана!$A$4</c:f>
              <c:strCache>
                <c:ptCount val="1"/>
                <c:pt idx="0">
                  <c:v>Смертельные Н.С. </c:v>
                </c:pt>
              </c:strCache>
            </c:strRef>
          </c:tx>
          <c:dLbls>
            <c:showVal val="1"/>
          </c:dLbls>
          <c:cat>
            <c:strRef>
              <c:f>Охрана!$B$3:$M$3</c:f>
              <c:strCache>
                <c:ptCount val="12"/>
                <c:pt idx="0">
                  <c:v>2009 год</c:v>
                </c:pt>
                <c:pt idx="1">
                  <c:v>2010 год</c:v>
                </c:pt>
                <c:pt idx="2">
                  <c:v>2011 год</c:v>
                </c:pt>
                <c:pt idx="3">
                  <c:v>2012 год</c:v>
                </c:pt>
                <c:pt idx="4">
                  <c:v>2013 год</c:v>
                </c:pt>
                <c:pt idx="5">
                  <c:v>2014 год</c:v>
                </c:pt>
                <c:pt idx="6">
                  <c:v>2015 год</c:v>
                </c:pt>
                <c:pt idx="7">
                  <c:v>2016 год</c:v>
                </c:pt>
                <c:pt idx="8">
                  <c:v>2017 год</c:v>
                </c:pt>
                <c:pt idx="9">
                  <c:v>2018 год</c:v>
                </c:pt>
                <c:pt idx="10">
                  <c:v>2019 год</c:v>
                </c:pt>
                <c:pt idx="11">
                  <c:v>2020 год</c:v>
                </c:pt>
              </c:strCache>
            </c:strRef>
          </c:cat>
          <c:val>
            <c:numRef>
              <c:f>Охрана!$B$4:$M$4</c:f>
              <c:numCache>
                <c:formatCode>General</c:formatCode>
                <c:ptCount val="12"/>
                <c:pt idx="0">
                  <c:v>2</c:v>
                </c:pt>
                <c:pt idx="1">
                  <c:v>2</c:v>
                </c:pt>
                <c:pt idx="2">
                  <c:v>2</c:v>
                </c:pt>
                <c:pt idx="3">
                  <c:v>1</c:v>
                </c:pt>
                <c:pt idx="4">
                  <c:v>2</c:v>
                </c:pt>
                <c:pt idx="5">
                  <c:v>0</c:v>
                </c:pt>
                <c:pt idx="6">
                  <c:v>0</c:v>
                </c:pt>
                <c:pt idx="7">
                  <c:v>0</c:v>
                </c:pt>
                <c:pt idx="8">
                  <c:v>1</c:v>
                </c:pt>
                <c:pt idx="9">
                  <c:v>1</c:v>
                </c:pt>
                <c:pt idx="10">
                  <c:v>1</c:v>
                </c:pt>
                <c:pt idx="11">
                  <c:v>0</c:v>
                </c:pt>
              </c:numCache>
            </c:numRef>
          </c:val>
        </c:ser>
        <c:ser>
          <c:idx val="1"/>
          <c:order val="1"/>
          <c:tx>
            <c:strRef>
              <c:f>Охрана!$A$5</c:f>
              <c:strCache>
                <c:ptCount val="1"/>
                <c:pt idx="0">
                  <c:v>Тяжелые Н.С.</c:v>
                </c:pt>
              </c:strCache>
            </c:strRef>
          </c:tx>
          <c:dLbls>
            <c:showVal val="1"/>
          </c:dLbls>
          <c:cat>
            <c:strRef>
              <c:f>Охрана!$B$3:$M$3</c:f>
              <c:strCache>
                <c:ptCount val="12"/>
                <c:pt idx="0">
                  <c:v>2009 год</c:v>
                </c:pt>
                <c:pt idx="1">
                  <c:v>2010 год</c:v>
                </c:pt>
                <c:pt idx="2">
                  <c:v>2011 год</c:v>
                </c:pt>
                <c:pt idx="3">
                  <c:v>2012 год</c:v>
                </c:pt>
                <c:pt idx="4">
                  <c:v>2013 год</c:v>
                </c:pt>
                <c:pt idx="5">
                  <c:v>2014 год</c:v>
                </c:pt>
                <c:pt idx="6">
                  <c:v>2015 год</c:v>
                </c:pt>
                <c:pt idx="7">
                  <c:v>2016 год</c:v>
                </c:pt>
                <c:pt idx="8">
                  <c:v>2017 год</c:v>
                </c:pt>
                <c:pt idx="9">
                  <c:v>2018 год</c:v>
                </c:pt>
                <c:pt idx="10">
                  <c:v>2019 год</c:v>
                </c:pt>
                <c:pt idx="11">
                  <c:v>2020 год</c:v>
                </c:pt>
              </c:strCache>
            </c:strRef>
          </c:cat>
          <c:val>
            <c:numRef>
              <c:f>Охрана!$B$5:$M$5</c:f>
              <c:numCache>
                <c:formatCode>General</c:formatCode>
                <c:ptCount val="12"/>
                <c:pt idx="0">
                  <c:v>13</c:v>
                </c:pt>
                <c:pt idx="1">
                  <c:v>11</c:v>
                </c:pt>
                <c:pt idx="2">
                  <c:v>2</c:v>
                </c:pt>
                <c:pt idx="3">
                  <c:v>2</c:v>
                </c:pt>
                <c:pt idx="4">
                  <c:v>8</c:v>
                </c:pt>
                <c:pt idx="5">
                  <c:v>4</c:v>
                </c:pt>
                <c:pt idx="6">
                  <c:v>7</c:v>
                </c:pt>
                <c:pt idx="7">
                  <c:v>4</c:v>
                </c:pt>
                <c:pt idx="8">
                  <c:v>4</c:v>
                </c:pt>
                <c:pt idx="9">
                  <c:v>3</c:v>
                </c:pt>
                <c:pt idx="10">
                  <c:v>1</c:v>
                </c:pt>
                <c:pt idx="11">
                  <c:v>5</c:v>
                </c:pt>
              </c:numCache>
            </c:numRef>
          </c:val>
        </c:ser>
        <c:ser>
          <c:idx val="2"/>
          <c:order val="2"/>
          <c:tx>
            <c:strRef>
              <c:f>Охрана!$A$6</c:f>
              <c:strCache>
                <c:ptCount val="1"/>
                <c:pt idx="0">
                  <c:v>Групповые Н.С.</c:v>
                </c:pt>
              </c:strCache>
            </c:strRef>
          </c:tx>
          <c:dLbls>
            <c:showVal val="1"/>
          </c:dLbls>
          <c:cat>
            <c:strRef>
              <c:f>Охрана!$B$3:$M$3</c:f>
              <c:strCache>
                <c:ptCount val="12"/>
                <c:pt idx="0">
                  <c:v>2009 год</c:v>
                </c:pt>
                <c:pt idx="1">
                  <c:v>2010 год</c:v>
                </c:pt>
                <c:pt idx="2">
                  <c:v>2011 год</c:v>
                </c:pt>
                <c:pt idx="3">
                  <c:v>2012 год</c:v>
                </c:pt>
                <c:pt idx="4">
                  <c:v>2013 год</c:v>
                </c:pt>
                <c:pt idx="5">
                  <c:v>2014 год</c:v>
                </c:pt>
                <c:pt idx="6">
                  <c:v>2015 год</c:v>
                </c:pt>
                <c:pt idx="7">
                  <c:v>2016 год</c:v>
                </c:pt>
                <c:pt idx="8">
                  <c:v>2017 год</c:v>
                </c:pt>
                <c:pt idx="9">
                  <c:v>2018 год</c:v>
                </c:pt>
                <c:pt idx="10">
                  <c:v>2019 год</c:v>
                </c:pt>
                <c:pt idx="11">
                  <c:v>2020 год</c:v>
                </c:pt>
              </c:strCache>
            </c:strRef>
          </c:cat>
          <c:val>
            <c:numRef>
              <c:f>Охрана!$B$6:$M$6</c:f>
              <c:numCache>
                <c:formatCode>General</c:formatCode>
                <c:ptCount val="12"/>
                <c:pt idx="0">
                  <c:v>2</c:v>
                </c:pt>
                <c:pt idx="1">
                  <c:v>0</c:v>
                </c:pt>
                <c:pt idx="2">
                  <c:v>1</c:v>
                </c:pt>
                <c:pt idx="3">
                  <c:v>0</c:v>
                </c:pt>
                <c:pt idx="4">
                  <c:v>1</c:v>
                </c:pt>
                <c:pt idx="5">
                  <c:v>1</c:v>
                </c:pt>
                <c:pt idx="6">
                  <c:v>0</c:v>
                </c:pt>
                <c:pt idx="7">
                  <c:v>0</c:v>
                </c:pt>
                <c:pt idx="8">
                  <c:v>0</c:v>
                </c:pt>
                <c:pt idx="9">
                  <c:v>1</c:v>
                </c:pt>
                <c:pt idx="10">
                  <c:v>0</c:v>
                </c:pt>
                <c:pt idx="11">
                  <c:v>0</c:v>
                </c:pt>
              </c:numCache>
            </c:numRef>
          </c:val>
        </c:ser>
        <c:gapWidth val="219"/>
        <c:axId val="114408448"/>
        <c:axId val="114414336"/>
      </c:barChart>
      <c:catAx>
        <c:axId val="114408448"/>
        <c:scaling>
          <c:orientation val="minMax"/>
        </c:scaling>
        <c:axPos val="b"/>
        <c:numFmt formatCode="General" sourceLinked="1"/>
        <c:majorTickMark val="none"/>
        <c:tickLblPos val="nextTo"/>
        <c:txPr>
          <a:bodyPr rot="-60000000" vert="horz"/>
          <a:lstStyle/>
          <a:p>
            <a:pPr>
              <a:defRPr/>
            </a:pPr>
            <a:endParaRPr lang="ru-RU"/>
          </a:p>
        </c:txPr>
        <c:crossAx val="114414336"/>
        <c:crosses val="autoZero"/>
        <c:auto val="1"/>
        <c:lblAlgn val="ctr"/>
        <c:lblOffset val="100"/>
      </c:catAx>
      <c:valAx>
        <c:axId val="114414336"/>
        <c:scaling>
          <c:orientation val="minMax"/>
          <c:max val="15"/>
          <c:min val="0"/>
        </c:scaling>
        <c:axPos val="l"/>
        <c:majorGridlines/>
        <c:numFmt formatCode="General" sourceLinked="1"/>
        <c:majorTickMark val="none"/>
        <c:tickLblPos val="nextTo"/>
        <c:txPr>
          <a:bodyPr rot="-60000000" vert="horz"/>
          <a:lstStyle/>
          <a:p>
            <a:pPr>
              <a:defRPr/>
            </a:pPr>
            <a:endParaRPr lang="ru-RU"/>
          </a:p>
        </c:txPr>
        <c:crossAx val="114408448"/>
        <c:crosses val="autoZero"/>
        <c:crossBetween val="between"/>
        <c:majorUnit val="1"/>
      </c:valAx>
    </c:plotArea>
    <c:legend>
      <c:legendPos val="b"/>
    </c:legend>
    <c:plotVisOnly val="1"/>
    <c:dispBlanksAs val="gap"/>
  </c:chart>
  <c:txPr>
    <a:bodyPr/>
    <a:lstStyle/>
    <a:p>
      <a:pPr>
        <a:defRPr>
          <a:latin typeface="Tex Gyre Adventor"/>
        </a:defRPr>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style val="3"/>
  <c:chart>
    <c:autoTitleDeleted val="1"/>
    <c:plotArea>
      <c:layout/>
      <c:barChart>
        <c:barDir val="col"/>
        <c:grouping val="clustered"/>
        <c:ser>
          <c:idx val="0"/>
          <c:order val="0"/>
          <c:tx>
            <c:strRef>
              <c:f>ОргРабота!$A$4</c:f>
              <c:strCache>
                <c:ptCount val="1"/>
                <c:pt idx="0">
                  <c:v>Численность работающих                           </c:v>
                </c:pt>
              </c:strCache>
            </c:strRef>
          </c:tx>
          <c:dLbls>
            <c:showVal val="1"/>
          </c:dLbls>
          <c:cat>
            <c:strRef>
              <c:f>ОргРабота!$B$3:$F$3</c:f>
              <c:strCache>
                <c:ptCount val="5"/>
                <c:pt idx="0">
                  <c:v>2016 год</c:v>
                </c:pt>
                <c:pt idx="1">
                  <c:v>2017 год</c:v>
                </c:pt>
                <c:pt idx="2">
                  <c:v>2018 год</c:v>
                </c:pt>
                <c:pt idx="3">
                  <c:v>2019 год</c:v>
                </c:pt>
                <c:pt idx="4">
                  <c:v>2020 год</c:v>
                </c:pt>
              </c:strCache>
            </c:strRef>
          </c:cat>
          <c:val>
            <c:numRef>
              <c:f>ОргРабота!$B$4:$F$4</c:f>
              <c:numCache>
                <c:formatCode>#,##0</c:formatCode>
                <c:ptCount val="5"/>
                <c:pt idx="0">
                  <c:v>59821</c:v>
                </c:pt>
                <c:pt idx="1">
                  <c:v>58879</c:v>
                </c:pt>
                <c:pt idx="2">
                  <c:v>57040</c:v>
                </c:pt>
                <c:pt idx="3">
                  <c:v>57032</c:v>
                </c:pt>
                <c:pt idx="4">
                  <c:v>52178</c:v>
                </c:pt>
              </c:numCache>
            </c:numRef>
          </c:val>
        </c:ser>
        <c:ser>
          <c:idx val="1"/>
          <c:order val="1"/>
          <c:tx>
            <c:strRef>
              <c:f>ОргРабота!$A$5</c:f>
              <c:strCache>
                <c:ptCount val="1"/>
                <c:pt idx="0">
                  <c:v>Члены Профавиа          </c:v>
                </c:pt>
              </c:strCache>
            </c:strRef>
          </c:tx>
          <c:dLbls>
            <c:showVal val="1"/>
          </c:dLbls>
          <c:cat>
            <c:strRef>
              <c:f>ОргРабота!$B$3:$F$3</c:f>
              <c:strCache>
                <c:ptCount val="5"/>
                <c:pt idx="0">
                  <c:v>2016 год</c:v>
                </c:pt>
                <c:pt idx="1">
                  <c:v>2017 год</c:v>
                </c:pt>
                <c:pt idx="2">
                  <c:v>2018 год</c:v>
                </c:pt>
                <c:pt idx="3">
                  <c:v>2019 год</c:v>
                </c:pt>
                <c:pt idx="4">
                  <c:v>2020 год</c:v>
                </c:pt>
              </c:strCache>
            </c:strRef>
          </c:cat>
          <c:val>
            <c:numRef>
              <c:f>ОргРабота!$B$5:$F$5</c:f>
              <c:numCache>
                <c:formatCode>#,##0</c:formatCode>
                <c:ptCount val="5"/>
                <c:pt idx="0">
                  <c:v>21582</c:v>
                </c:pt>
                <c:pt idx="1">
                  <c:v>21036</c:v>
                </c:pt>
                <c:pt idx="2">
                  <c:v>19951</c:v>
                </c:pt>
                <c:pt idx="3">
                  <c:v>18053</c:v>
                </c:pt>
                <c:pt idx="4">
                  <c:v>15899</c:v>
                </c:pt>
              </c:numCache>
            </c:numRef>
          </c:val>
        </c:ser>
        <c:gapWidth val="219"/>
        <c:overlap val="-27"/>
        <c:axId val="114461696"/>
        <c:axId val="114471680"/>
      </c:barChart>
      <c:catAx>
        <c:axId val="114461696"/>
        <c:scaling>
          <c:orientation val="minMax"/>
        </c:scaling>
        <c:axPos val="b"/>
        <c:numFmt formatCode="General" sourceLinked="1"/>
        <c:majorTickMark val="none"/>
        <c:tickLblPos val="nextTo"/>
        <c:txPr>
          <a:bodyPr rot="-60000000" vert="horz"/>
          <a:lstStyle/>
          <a:p>
            <a:pPr>
              <a:defRPr/>
            </a:pPr>
            <a:endParaRPr lang="ru-RU"/>
          </a:p>
        </c:txPr>
        <c:crossAx val="114471680"/>
        <c:crosses val="autoZero"/>
        <c:auto val="1"/>
        <c:lblAlgn val="ctr"/>
        <c:lblOffset val="100"/>
      </c:catAx>
      <c:valAx>
        <c:axId val="114471680"/>
        <c:scaling>
          <c:orientation val="minMax"/>
        </c:scaling>
        <c:axPos val="l"/>
        <c:majorGridlines/>
        <c:numFmt formatCode="#,##0" sourceLinked="1"/>
        <c:majorTickMark val="none"/>
        <c:tickLblPos val="nextTo"/>
        <c:txPr>
          <a:bodyPr rot="-60000000" vert="horz"/>
          <a:lstStyle/>
          <a:p>
            <a:pPr>
              <a:defRPr/>
            </a:pPr>
            <a:endParaRPr lang="ru-RU"/>
          </a:p>
        </c:txPr>
        <c:crossAx val="114461696"/>
        <c:crosses val="autoZero"/>
        <c:crossBetween val="between"/>
      </c:valAx>
    </c:plotArea>
    <c:legend>
      <c:legendPos val="b"/>
      <c:txPr>
        <a:bodyPr rot="0" vert="horz"/>
        <a:lstStyle/>
        <a:p>
          <a:pPr>
            <a:defRPr/>
          </a:pPr>
          <a:endParaRPr lang="ru-RU"/>
        </a:p>
      </c:txPr>
    </c:legend>
    <c:plotVisOnly val="1"/>
    <c:dispBlanksAs val="gap"/>
  </c:chart>
  <c:txPr>
    <a:bodyPr/>
    <a:lstStyle/>
    <a:p>
      <a:pPr>
        <a:defRPr sz="1800">
          <a:latin typeface="Tex Gyre Adventor" charset="-52"/>
        </a:defRPr>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lang val="ru-RU"/>
  <c:style val="3"/>
  <c:chart>
    <c:autoTitleDeleted val="1"/>
    <c:plotArea>
      <c:layout/>
      <c:pieChart>
        <c:varyColors val="1"/>
        <c:ser>
          <c:idx val="0"/>
          <c:order val="0"/>
          <c:tx>
            <c:strRef>
              <c:f>' Экономика 4'!$A$5</c:f>
              <c:strCache>
                <c:ptCount val="1"/>
              </c:strCache>
            </c:strRef>
          </c:tx>
          <c:dLbls>
            <c:showVal val="1"/>
            <c:showLeaderLines val="1"/>
          </c:dLbls>
          <c:cat>
            <c:strRef>
              <c:f>' Экономика 4'!$B$3:$D$3</c:f>
              <c:strCache>
                <c:ptCount val="3"/>
                <c:pt idx="0">
                  <c:v>8 организаций составляют:</c:v>
                </c:pt>
                <c:pt idx="1">
                  <c:v>5 организаций составляют:</c:v>
                </c:pt>
                <c:pt idx="2">
                  <c:v>25 организаций составляют:</c:v>
                </c:pt>
              </c:strCache>
            </c:strRef>
          </c:cat>
          <c:val>
            <c:numRef>
              <c:f>' Экономика 4'!$B$5:$D$5</c:f>
              <c:numCache>
                <c:formatCode>0%</c:formatCode>
                <c:ptCount val="3"/>
                <c:pt idx="0">
                  <c:v>0.70000000000000062</c:v>
                </c:pt>
                <c:pt idx="1">
                  <c:v>0.17</c:v>
                </c:pt>
                <c:pt idx="2">
                  <c:v>0.13</c:v>
                </c:pt>
              </c:numCache>
            </c:numRef>
          </c:val>
        </c:ser>
        <c:ser>
          <c:idx val="1"/>
          <c:order val="1"/>
          <c:tx>
            <c:strRef>
              <c:f>' Экономика 4'!$A$6</c:f>
              <c:strCache>
                <c:ptCount val="1"/>
              </c:strCache>
            </c:strRef>
          </c:tx>
          <c:dLbls>
            <c:showVal val="1"/>
            <c:showLeaderLines val="1"/>
          </c:dLbls>
          <c:cat>
            <c:strRef>
              <c:f>' Экономика 4'!$B$3</c:f>
              <c:strCache>
                <c:ptCount val="1"/>
                <c:pt idx="0">
                  <c:v>8 организаций составляют:</c:v>
                </c:pt>
              </c:strCache>
            </c:strRef>
          </c:cat>
          <c:val>
            <c:numRef>
              <c:f>' Экономика 4'!$B$6</c:f>
              <c:numCache>
                <c:formatCode>General</c:formatCode>
                <c:ptCount val="1"/>
              </c:numCache>
            </c:numRef>
          </c:val>
        </c:ser>
        <c:ser>
          <c:idx val="2"/>
          <c:order val="2"/>
          <c:tx>
            <c:strRef>
              <c:f>' Экономика 4'!$A$7</c:f>
              <c:strCache>
                <c:ptCount val="1"/>
              </c:strCache>
            </c:strRef>
          </c:tx>
          <c:dLbls>
            <c:showVal val="1"/>
            <c:showLeaderLines val="1"/>
          </c:dLbls>
          <c:cat>
            <c:strRef>
              <c:f>' Экономика 4'!$B$3</c:f>
              <c:strCache>
                <c:ptCount val="1"/>
                <c:pt idx="0">
                  <c:v>8 организаций составляют:</c:v>
                </c:pt>
              </c:strCache>
            </c:strRef>
          </c:cat>
          <c:val>
            <c:numRef>
              <c:f>' Экономика 4'!$B$7</c:f>
              <c:numCache>
                <c:formatCode>General</c:formatCode>
                <c:ptCount val="1"/>
              </c:numCache>
            </c:numRef>
          </c:val>
        </c:ser>
        <c:firstSliceAng val="0"/>
      </c:pieChart>
    </c:plotArea>
    <c:legend>
      <c:legendPos val="r"/>
      <c:layout>
        <c:manualLayout>
          <c:xMode val="edge"/>
          <c:yMode val="edge"/>
          <c:x val="0.65731547276102731"/>
          <c:y val="0.38871336395450617"/>
          <c:w val="0.31926588325310651"/>
          <c:h val="0.23183222289521521"/>
        </c:manualLayout>
      </c:layout>
    </c:legend>
    <c:plotVisOnly val="1"/>
    <c:dispBlanksAs val="zero"/>
  </c:chart>
  <c:txPr>
    <a:bodyPr/>
    <a:lstStyle/>
    <a:p>
      <a:pPr>
        <a:defRPr>
          <a:latin typeface="Tex Gyre Adventor"/>
        </a:defRPr>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ru-RU"/>
  <c:style val="3"/>
  <c:chart>
    <c:autoTitleDeleted val="1"/>
    <c:plotArea>
      <c:layout/>
      <c:pieChart>
        <c:varyColors val="1"/>
        <c:ser>
          <c:idx val="0"/>
          <c:order val="0"/>
          <c:tx>
            <c:strRef>
              <c:f>' Экономика 5'!$A$5</c:f>
              <c:strCache>
                <c:ptCount val="1"/>
              </c:strCache>
            </c:strRef>
          </c:tx>
          <c:dLbls>
            <c:showVal val="1"/>
            <c:showLeaderLines val="1"/>
          </c:dLbls>
          <c:cat>
            <c:strRef>
              <c:f>' Экономика 5'!$B$3:$F$3</c:f>
              <c:strCache>
                <c:ptCount val="5"/>
                <c:pt idx="0">
                  <c:v>2016 год</c:v>
                </c:pt>
                <c:pt idx="1">
                  <c:v>2017 год</c:v>
                </c:pt>
                <c:pt idx="2">
                  <c:v>2018 год</c:v>
                </c:pt>
                <c:pt idx="3">
                  <c:v>2019 год</c:v>
                </c:pt>
                <c:pt idx="4">
                  <c:v>2020 год</c:v>
                </c:pt>
              </c:strCache>
            </c:strRef>
          </c:cat>
          <c:val>
            <c:numRef>
              <c:f>' Экономика 5'!$B$5:$F$5</c:f>
              <c:numCache>
                <c:formatCode>0%</c:formatCode>
                <c:ptCount val="5"/>
                <c:pt idx="0">
                  <c:v>0.89</c:v>
                </c:pt>
                <c:pt idx="1">
                  <c:v>0.87000000000000066</c:v>
                </c:pt>
                <c:pt idx="2">
                  <c:v>0.8</c:v>
                </c:pt>
                <c:pt idx="3">
                  <c:v>0.79</c:v>
                </c:pt>
                <c:pt idx="4">
                  <c:v>0.75000000000000078</c:v>
                </c:pt>
              </c:numCache>
            </c:numRef>
          </c:val>
        </c:ser>
        <c:ser>
          <c:idx val="1"/>
          <c:order val="1"/>
          <c:tx>
            <c:strRef>
              <c:f>' Экономика 5'!$A$6</c:f>
              <c:strCache>
                <c:ptCount val="1"/>
              </c:strCache>
            </c:strRef>
          </c:tx>
          <c:dLbls>
            <c:showVal val="1"/>
            <c:showLeaderLines val="1"/>
          </c:dLbls>
          <c:cat>
            <c:strRef>
              <c:f>' Экономика 5'!$B$3</c:f>
              <c:strCache>
                <c:ptCount val="1"/>
                <c:pt idx="0">
                  <c:v>2016 год</c:v>
                </c:pt>
              </c:strCache>
            </c:strRef>
          </c:cat>
          <c:val>
            <c:numRef>
              <c:f>' Экономика 5'!$B$6</c:f>
              <c:numCache>
                <c:formatCode>General</c:formatCode>
                <c:ptCount val="1"/>
              </c:numCache>
            </c:numRef>
          </c:val>
        </c:ser>
        <c:ser>
          <c:idx val="2"/>
          <c:order val="2"/>
          <c:tx>
            <c:strRef>
              <c:f>' Экономика 5'!$A$7</c:f>
              <c:strCache>
                <c:ptCount val="1"/>
              </c:strCache>
            </c:strRef>
          </c:tx>
          <c:dLbls>
            <c:showVal val="1"/>
            <c:showLeaderLines val="1"/>
          </c:dLbls>
          <c:cat>
            <c:strRef>
              <c:f>' Экономика 5'!$B$3</c:f>
              <c:strCache>
                <c:ptCount val="1"/>
                <c:pt idx="0">
                  <c:v>2016 год</c:v>
                </c:pt>
              </c:strCache>
            </c:strRef>
          </c:cat>
          <c:val>
            <c:numRef>
              <c:f>' Экономика 5'!$B$7</c:f>
              <c:numCache>
                <c:formatCode>General</c:formatCode>
                <c:ptCount val="1"/>
              </c:numCache>
            </c:numRef>
          </c:val>
        </c:ser>
        <c:firstSliceAng val="0"/>
      </c:pieChart>
    </c:plotArea>
    <c:legend>
      <c:legendPos val="r"/>
      <c:layout>
        <c:manualLayout>
          <c:xMode val="edge"/>
          <c:yMode val="edge"/>
          <c:x val="0.77800013345789476"/>
          <c:y val="0.39508431309100112"/>
          <c:w val="9.8509615492294311E-2"/>
          <c:h val="0.42940778236053856"/>
        </c:manualLayout>
      </c:layout>
    </c:legend>
    <c:plotVisOnly val="1"/>
    <c:dispBlanksAs val="zero"/>
  </c:chart>
  <c:txPr>
    <a:bodyPr/>
    <a:lstStyle/>
    <a:p>
      <a:pPr>
        <a:defRPr>
          <a:latin typeface="Tex Gyre Adventor"/>
        </a:defRPr>
      </a:pPr>
      <a:endParaRPr lang="ru-RU"/>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453990AD-EB9D-4513-9559-6B0F231F4215}" type="datetimeFigureOut">
              <a:rPr lang="ru-RU" smtClean="0"/>
              <a:pPr/>
              <a:t>10.11.2022</a:t>
            </a:fld>
            <a:endParaRPr lang="ru-RU"/>
          </a:p>
        </p:txBody>
      </p:sp>
      <p:sp>
        <p:nvSpPr>
          <p:cNvPr id="4" name="Образ слайда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8D29AD88-531F-40C6-A515-D062AF940D9C}"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8D29AD88-531F-40C6-A515-D062AF940D9C}" type="slidenum">
              <a:rPr lang="ru-RU" smtClean="0"/>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11/10/2022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print"/>
          <a:srcRect t="19234" b="19234"/>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1028700" y="1028700"/>
            <a:ext cx="8228477" cy="8225404"/>
          </a:xfrm>
          <a:prstGeom prst="rect">
            <a:avLst/>
          </a:prstGeom>
          <a:solidFill>
            <a:srgbClr val="224187">
              <a:alpha val="89803"/>
            </a:srgbClr>
          </a:solidFill>
        </p:spPr>
      </p:sp>
      <p:grpSp>
        <p:nvGrpSpPr>
          <p:cNvPr id="3" name="Group 3"/>
          <p:cNvGrpSpPr/>
          <p:nvPr/>
        </p:nvGrpSpPr>
        <p:grpSpPr>
          <a:xfrm>
            <a:off x="10689624" y="1028700"/>
            <a:ext cx="6569676" cy="468809"/>
            <a:chOff x="0" y="0"/>
            <a:chExt cx="8759568" cy="625078"/>
          </a:xfrm>
        </p:grpSpPr>
        <p:sp>
          <p:nvSpPr>
            <p:cNvPr id="4" name="TextBox 4"/>
            <p:cNvSpPr txBox="1"/>
            <p:nvPr/>
          </p:nvSpPr>
          <p:spPr>
            <a:xfrm>
              <a:off x="0" y="0"/>
              <a:ext cx="7620532" cy="660797"/>
            </a:xfrm>
            <a:prstGeom prst="rect">
              <a:avLst/>
            </a:prstGeom>
          </p:spPr>
          <p:txBody>
            <a:bodyPr lIns="0" tIns="0" rIns="0" bIns="0" rtlCol="0" anchor="t">
              <a:spAutoFit/>
            </a:bodyPr>
            <a:lstStyle/>
            <a:p>
              <a:pPr algn="r">
                <a:lnSpc>
                  <a:spcPts val="3839"/>
                </a:lnSpc>
              </a:pPr>
              <a:r>
                <a:rPr lang="en-US" sz="3199" spc="479" dirty="0">
                  <a:solidFill>
                    <a:srgbClr val="F7F8F3"/>
                  </a:solidFill>
                  <a:latin typeface="Tex Gyre Adventor Bold" charset="-52"/>
                </a:rPr>
                <a:t>МГО ПРОФАВИА</a:t>
              </a:r>
            </a:p>
          </p:txBody>
        </p:sp>
        <p:sp>
          <p:nvSpPr>
            <p:cNvPr id="5" name="AutoShape 5"/>
            <p:cNvSpPr/>
            <p:nvPr/>
          </p:nvSpPr>
          <p:spPr>
            <a:xfrm>
              <a:off x="8128532" y="6069"/>
              <a:ext cx="631036" cy="630800"/>
            </a:xfrm>
            <a:prstGeom prst="rect">
              <a:avLst/>
            </a:prstGeom>
            <a:solidFill>
              <a:srgbClr val="224187"/>
            </a:solidFill>
          </p:spPr>
        </p:sp>
      </p:grpSp>
      <p:sp>
        <p:nvSpPr>
          <p:cNvPr id="6" name="TextBox 6"/>
          <p:cNvSpPr txBox="1"/>
          <p:nvPr/>
        </p:nvSpPr>
        <p:spPr>
          <a:xfrm>
            <a:off x="1618489" y="6499225"/>
            <a:ext cx="7048900" cy="769441"/>
          </a:xfrm>
          <a:prstGeom prst="rect">
            <a:avLst/>
          </a:prstGeom>
        </p:spPr>
        <p:txBody>
          <a:bodyPr lIns="0" tIns="0" rIns="0" bIns="0" rtlCol="0" anchor="t">
            <a:spAutoFit/>
          </a:bodyPr>
          <a:lstStyle/>
          <a:p>
            <a:pPr>
              <a:lnSpc>
                <a:spcPts val="6000"/>
              </a:lnSpc>
            </a:pPr>
            <a:r>
              <a:rPr lang="en-US" sz="6000" spc="480" dirty="0">
                <a:solidFill>
                  <a:srgbClr val="F7F8F3"/>
                </a:solidFill>
                <a:latin typeface="Tex Gyre Adventor Bold" charset="-52"/>
              </a:rPr>
              <a:t>ОТЧЕТ</a:t>
            </a:r>
          </a:p>
        </p:txBody>
      </p:sp>
      <p:sp>
        <p:nvSpPr>
          <p:cNvPr id="7" name="AutoShape 7"/>
          <p:cNvSpPr/>
          <p:nvPr/>
        </p:nvSpPr>
        <p:spPr>
          <a:xfrm>
            <a:off x="1618489" y="5959046"/>
            <a:ext cx="1416986" cy="188409"/>
          </a:xfrm>
          <a:prstGeom prst="rect">
            <a:avLst/>
          </a:prstGeom>
          <a:solidFill>
            <a:srgbClr val="F7F8F3"/>
          </a:solidFill>
        </p:spPr>
      </p:sp>
      <p:sp>
        <p:nvSpPr>
          <p:cNvPr id="8" name="TextBox 8"/>
          <p:cNvSpPr txBox="1"/>
          <p:nvPr/>
        </p:nvSpPr>
        <p:spPr>
          <a:xfrm>
            <a:off x="1618489" y="7458910"/>
            <a:ext cx="7048900" cy="1436291"/>
          </a:xfrm>
          <a:prstGeom prst="rect">
            <a:avLst/>
          </a:prstGeom>
        </p:spPr>
        <p:txBody>
          <a:bodyPr lIns="0" tIns="0" rIns="0" bIns="0" rtlCol="0" anchor="t">
            <a:spAutoFit/>
          </a:bodyPr>
          <a:lstStyle/>
          <a:p>
            <a:pPr>
              <a:lnSpc>
                <a:spcPts val="2800"/>
              </a:lnSpc>
            </a:pPr>
            <a:r>
              <a:rPr lang="en-US" sz="2000" spc="20" dirty="0">
                <a:solidFill>
                  <a:srgbClr val="F7F8F3"/>
                </a:solidFill>
                <a:latin typeface="Tex Gyre Adventor" charset="-52"/>
              </a:rPr>
              <a:t>О </a:t>
            </a:r>
            <a:r>
              <a:rPr lang="en-US" sz="2000" spc="20" dirty="0" smtClean="0">
                <a:solidFill>
                  <a:srgbClr val="F7F8F3"/>
                </a:solidFill>
                <a:latin typeface="Tex Gyre Adventor" charset="-52"/>
              </a:rPr>
              <a:t>РАБОТЕ </a:t>
            </a:r>
            <a:r>
              <a:rPr lang="en-US" sz="2000" spc="20" dirty="0">
                <a:solidFill>
                  <a:srgbClr val="F7F8F3"/>
                </a:solidFill>
                <a:latin typeface="Tex Gyre Adventor" charset="-52"/>
              </a:rPr>
              <a:t>ГОРОДСКОГО КОМИТЕТА МОСКОВСКОЙ ГОРОДСКОЙ ОРГАНИЗАЦИИ ПРОФЕССИОНАЛЬНОГО СОЮЗА ТРУДЯЩИХСЯ АВИАЦИОННОЙ ПРОМЫШЛЕННОСТИ </a:t>
            </a:r>
            <a:r>
              <a:rPr lang="ru-RU" sz="2000" spc="20" dirty="0" smtClean="0">
                <a:solidFill>
                  <a:srgbClr val="F7F8F3"/>
                </a:solidFill>
                <a:latin typeface="Tex Gyre Adventor" charset="-52"/>
              </a:rPr>
              <a:t>ЗА 2016-2020 </a:t>
            </a:r>
            <a:r>
              <a:rPr lang="ru-RU" sz="2000" spc="20" dirty="0" smtClean="0">
                <a:solidFill>
                  <a:srgbClr val="F7F8F3"/>
                </a:solidFill>
                <a:latin typeface="Tex Gyre Adventor" charset="-52"/>
              </a:rPr>
              <a:t>Г.Г.</a:t>
            </a:r>
            <a:endParaRPr lang="en-US" sz="2000" spc="20" dirty="0">
              <a:solidFill>
                <a:srgbClr val="F7F8F3"/>
              </a:solidFill>
              <a:latin typeface="Tex Gyre Adventor" charset="-5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7F8F3"/>
        </a:solidFill>
        <a:effectLst/>
      </p:bgPr>
    </p:bg>
    <p:spTree>
      <p:nvGrpSpPr>
        <p:cNvPr id="1" name=""/>
        <p:cNvGrpSpPr/>
        <p:nvPr/>
      </p:nvGrpSpPr>
      <p:grpSpPr>
        <a:xfrm>
          <a:off x="0" y="0"/>
          <a:ext cx="0" cy="0"/>
          <a:chOff x="0" y="0"/>
          <a:chExt cx="0" cy="0"/>
        </a:xfrm>
      </p:grpSpPr>
      <p:sp>
        <p:nvSpPr>
          <p:cNvPr id="2" name="TextBox 2"/>
          <p:cNvSpPr txBox="1"/>
          <p:nvPr/>
        </p:nvSpPr>
        <p:spPr>
          <a:xfrm>
            <a:off x="11067650" y="8931712"/>
            <a:ext cx="6191650" cy="331437"/>
          </a:xfrm>
          <a:prstGeom prst="rect">
            <a:avLst/>
          </a:prstGeom>
        </p:spPr>
        <p:txBody>
          <a:bodyPr lIns="0" tIns="0" rIns="0" bIns="0" rtlCol="0" anchor="t">
            <a:spAutoFit/>
          </a:bodyPr>
          <a:lstStyle/>
          <a:p>
            <a:pPr algn="r">
              <a:lnSpc>
                <a:spcPts val="2769"/>
              </a:lnSpc>
            </a:pPr>
            <a:r>
              <a:rPr lang="en-US" sz="2000" spc="197" dirty="0">
                <a:solidFill>
                  <a:srgbClr val="224187"/>
                </a:solidFill>
                <a:latin typeface="Tex Gyre Adventor" charset="-52"/>
              </a:rPr>
              <a:t>МГО ПРОФАВИА</a:t>
            </a:r>
          </a:p>
        </p:txBody>
      </p:sp>
      <p:grpSp>
        <p:nvGrpSpPr>
          <p:cNvPr id="3" name="Group 3"/>
          <p:cNvGrpSpPr/>
          <p:nvPr/>
        </p:nvGrpSpPr>
        <p:grpSpPr>
          <a:xfrm>
            <a:off x="1028700" y="1028700"/>
            <a:ext cx="16230600" cy="8229600"/>
            <a:chOff x="0" y="0"/>
            <a:chExt cx="21640800" cy="10972800"/>
          </a:xfrm>
        </p:grpSpPr>
        <p:sp>
          <p:nvSpPr>
            <p:cNvPr id="4" name="TextBox 4"/>
            <p:cNvSpPr txBox="1"/>
            <p:nvPr/>
          </p:nvSpPr>
          <p:spPr>
            <a:xfrm>
              <a:off x="0" y="1799484"/>
              <a:ext cx="21640800" cy="8463856"/>
            </a:xfrm>
            <a:prstGeom prst="rect">
              <a:avLst/>
            </a:prstGeom>
          </p:spPr>
          <p:txBody>
            <a:bodyPr lIns="0" tIns="0" rIns="0" bIns="0" rtlCol="0" anchor="t">
              <a:spAutoFit/>
            </a:bodyPr>
            <a:lstStyle/>
            <a:p>
              <a:pPr indent="457200" algn="just">
                <a:lnSpc>
                  <a:spcPts val="3300"/>
                </a:lnSpc>
              </a:pPr>
              <a:r>
                <a:rPr lang="en-US" sz="2200" dirty="0">
                  <a:solidFill>
                    <a:srgbClr val="000000"/>
                  </a:solidFill>
                  <a:latin typeface="Tex Gyre Adventor" charset="-52"/>
                </a:rPr>
                <a:t>Городской конкурс профессионального мастерства «Московские мастера» проводится в рамках Московского трехстороннего соглашения и в соответствии с постановлением Правительства Москвы «О городском конкурсе профессионального мастерства «Московские мастера».</a:t>
              </a:r>
            </a:p>
            <a:p>
              <a:pPr indent="457200" algn="just">
                <a:lnSpc>
                  <a:spcPts val="3300"/>
                </a:lnSpc>
              </a:pPr>
              <a:r>
                <a:rPr lang="en-US" sz="2200" dirty="0" smtClean="0">
                  <a:solidFill>
                    <a:srgbClr val="000000"/>
                  </a:solidFill>
                  <a:latin typeface="Tex Gyre Adventor" charset="-52"/>
                </a:rPr>
                <a:t>Учредители </a:t>
              </a:r>
              <a:r>
                <a:rPr lang="en-US" sz="2200" dirty="0">
                  <a:solidFill>
                    <a:srgbClr val="000000"/>
                  </a:solidFill>
                  <a:latin typeface="Tex Gyre Adventor" charset="-52"/>
                </a:rPr>
                <a:t>конкурса - Правительство Москвы, Московская Федерация  профсоюзов и Московская Конфедерация промышленников и предпринимателей (работодателей).</a:t>
              </a:r>
            </a:p>
            <a:p>
              <a:pPr indent="457200" algn="just">
                <a:lnSpc>
                  <a:spcPts val="3300"/>
                </a:lnSpc>
              </a:pPr>
              <a:endParaRPr lang="ru-RU" sz="2200" dirty="0" smtClean="0">
                <a:solidFill>
                  <a:srgbClr val="000000"/>
                </a:solidFill>
                <a:latin typeface="Tex Gyre Adventor" charset="-52"/>
              </a:endParaRPr>
            </a:p>
            <a:p>
              <a:pPr indent="457200" algn="just">
                <a:lnSpc>
                  <a:spcPts val="3300"/>
                </a:lnSpc>
              </a:pPr>
              <a:r>
                <a:rPr lang="en-US" sz="2200" dirty="0" smtClean="0">
                  <a:solidFill>
                    <a:srgbClr val="000000"/>
                  </a:solidFill>
                  <a:latin typeface="Tex Gyre Adventor" charset="-52"/>
                </a:rPr>
                <a:t>Конкурс </a:t>
              </a:r>
              <a:r>
                <a:rPr lang="en-US" sz="2200" dirty="0">
                  <a:solidFill>
                    <a:srgbClr val="000000"/>
                  </a:solidFill>
                  <a:latin typeface="Tex Gyre Adventor" charset="-52"/>
                </a:rPr>
                <a:t>популяризирует массовые профессии, востребованные экономикой города. Это один из наиболее престижных среди людей рабочих профессий конкурсов в городе. </a:t>
              </a:r>
            </a:p>
            <a:p>
              <a:pPr indent="457200" algn="just">
                <a:lnSpc>
                  <a:spcPts val="3300"/>
                </a:lnSpc>
              </a:pPr>
              <a:endParaRPr lang="ru-RU" sz="2200" dirty="0" smtClean="0">
                <a:solidFill>
                  <a:srgbClr val="000000"/>
                </a:solidFill>
                <a:latin typeface="Tex Gyre Adventor" charset="-52"/>
              </a:endParaRPr>
            </a:p>
            <a:p>
              <a:pPr indent="457200" algn="just">
                <a:lnSpc>
                  <a:spcPts val="3300"/>
                </a:lnSpc>
              </a:pPr>
              <a:r>
                <a:rPr lang="en-US" sz="2200" dirty="0" smtClean="0">
                  <a:solidFill>
                    <a:srgbClr val="000000"/>
                  </a:solidFill>
                  <a:latin typeface="Tex Gyre Adventor" charset="-52"/>
                </a:rPr>
                <a:t>Церемония </a:t>
              </a:r>
              <a:r>
                <a:rPr lang="en-US" sz="2200" dirty="0">
                  <a:solidFill>
                    <a:srgbClr val="000000"/>
                  </a:solidFill>
                  <a:latin typeface="Tex Gyre Adventor" charset="-52"/>
                </a:rPr>
                <a:t>награждения московских мастеров традиционно открывает череду праздничных торжеств, посвященных Дню города Москвы.</a:t>
              </a:r>
            </a:p>
            <a:p>
              <a:pPr indent="457200" algn="just">
                <a:lnSpc>
                  <a:spcPts val="3300"/>
                </a:lnSpc>
              </a:pPr>
              <a:r>
                <a:rPr lang="en-US" sz="2200" dirty="0" smtClean="0">
                  <a:solidFill>
                    <a:srgbClr val="000000"/>
                  </a:solidFill>
                  <a:latin typeface="Tex Gyre Adventor" charset="-52"/>
                </a:rPr>
                <a:t>Победители </a:t>
              </a:r>
              <a:r>
                <a:rPr lang="en-US" sz="2200" dirty="0">
                  <a:solidFill>
                    <a:srgbClr val="000000"/>
                  </a:solidFill>
                  <a:latin typeface="Tex Gyre Adventor" charset="-52"/>
                </a:rPr>
                <a:t>и призеры конкурса награждаются дипломами Оргкомитета конкурса и знаками «Московский мастер», </a:t>
              </a:r>
              <a:r>
                <a:rPr lang="en-US" sz="2200" dirty="0" smtClean="0">
                  <a:solidFill>
                    <a:srgbClr val="000000"/>
                  </a:solidFill>
                  <a:latin typeface="Tex Gyre Adventor" charset="-52"/>
                </a:rPr>
                <a:t>а </a:t>
              </a:r>
              <a:r>
                <a:rPr lang="en-US" sz="2200" dirty="0">
                  <a:solidFill>
                    <a:srgbClr val="000000"/>
                  </a:solidFill>
                  <a:latin typeface="Tex Gyre Adventor" charset="-52"/>
                </a:rPr>
                <a:t>также получают денежные сертификаты от Правительства Москвы (в размере 300, 200, 150 тысяч  рублей </a:t>
              </a:r>
              <a:r>
                <a:rPr lang="ru-RU" sz="2200" dirty="0" smtClean="0">
                  <a:solidFill>
                    <a:srgbClr val="000000"/>
                  </a:solidFill>
                  <a:latin typeface="Tex Gyre Adventor" charset="-52"/>
                </a:rPr>
                <a:t>за</a:t>
              </a:r>
              <a:r>
                <a:rPr lang="en-US" sz="2200" dirty="0" smtClean="0">
                  <a:solidFill>
                    <a:srgbClr val="000000"/>
                  </a:solidFill>
                  <a:latin typeface="Tex Gyre Adventor" charset="-52"/>
                </a:rPr>
                <a:t> </a:t>
              </a:r>
              <a:r>
                <a:rPr lang="en-US" sz="2200" dirty="0">
                  <a:solidFill>
                    <a:srgbClr val="000000"/>
                  </a:solidFill>
                  <a:latin typeface="Tex Gyre Adventor" charset="-52"/>
                </a:rPr>
                <a:t>1, 2, 3 места соответственно).  За 1 место предусмотрен специальный приз - призовая статуэтка «Рука с кристаллом» как символ мастерства рабочих рук.</a:t>
              </a:r>
            </a:p>
          </p:txBody>
        </p:sp>
        <p:sp>
          <p:nvSpPr>
            <p:cNvPr id="5" name="AutoShape 5"/>
            <p:cNvSpPr/>
            <p:nvPr/>
          </p:nvSpPr>
          <p:spPr>
            <a:xfrm>
              <a:off x="0" y="10342000"/>
              <a:ext cx="631036" cy="630800"/>
            </a:xfrm>
            <a:prstGeom prst="rect">
              <a:avLst/>
            </a:prstGeom>
            <a:solidFill>
              <a:srgbClr val="224187"/>
            </a:solidFill>
          </p:spPr>
        </p:sp>
        <p:sp>
          <p:nvSpPr>
            <p:cNvPr id="6" name="AutoShape 6"/>
            <p:cNvSpPr/>
            <p:nvPr/>
          </p:nvSpPr>
          <p:spPr>
            <a:xfrm>
              <a:off x="20057259" y="0"/>
              <a:ext cx="1583541" cy="1582949"/>
            </a:xfrm>
            <a:prstGeom prst="rect">
              <a:avLst/>
            </a:prstGeom>
            <a:solidFill>
              <a:srgbClr val="224187"/>
            </a:solidFill>
          </p:spPr>
        </p:sp>
        <p:sp>
          <p:nvSpPr>
            <p:cNvPr id="7" name="TextBox 7"/>
            <p:cNvSpPr txBox="1"/>
            <p:nvPr/>
          </p:nvSpPr>
          <p:spPr>
            <a:xfrm>
              <a:off x="0" y="9525"/>
              <a:ext cx="16525924" cy="889132"/>
            </a:xfrm>
            <a:prstGeom prst="rect">
              <a:avLst/>
            </a:prstGeom>
          </p:spPr>
          <p:txBody>
            <a:bodyPr lIns="0" tIns="0" rIns="0" bIns="0" rtlCol="0" anchor="t">
              <a:spAutoFit/>
            </a:bodyPr>
            <a:lstStyle/>
            <a:p>
              <a:pPr>
                <a:lnSpc>
                  <a:spcPts val="5160"/>
                </a:lnSpc>
              </a:pPr>
              <a:r>
                <a:rPr lang="en-US" sz="4300" spc="343" dirty="0" smtClean="0">
                  <a:solidFill>
                    <a:srgbClr val="224187"/>
                  </a:solidFill>
                  <a:latin typeface="Tex Gyre Adventor Bold" charset="-52"/>
                </a:rPr>
                <a:t>КОНКУРС </a:t>
              </a:r>
              <a:r>
                <a:rPr lang="ru-RU" sz="4300" spc="343" dirty="0" smtClean="0">
                  <a:solidFill>
                    <a:srgbClr val="224187"/>
                  </a:solidFill>
                  <a:latin typeface="Tex Gyre Adventor Bold" charset="-52"/>
                </a:rPr>
                <a:t>«</a:t>
              </a:r>
              <a:r>
                <a:rPr lang="en-US" sz="4300" spc="343" dirty="0" smtClean="0">
                  <a:solidFill>
                    <a:srgbClr val="224187"/>
                  </a:solidFill>
                  <a:latin typeface="Tex Gyre Adventor Bold" charset="-52"/>
                </a:rPr>
                <a:t>МОСКОВСКИЕ МАСТЕРА</a:t>
              </a:r>
              <a:r>
                <a:rPr lang="ru-RU" sz="4300" spc="343" dirty="0" smtClean="0">
                  <a:solidFill>
                    <a:srgbClr val="224187"/>
                  </a:solidFill>
                  <a:latin typeface="Tex Gyre Adventor Bold" charset="-52"/>
                </a:rPr>
                <a:t>»</a:t>
              </a:r>
              <a:endParaRPr lang="en-US" sz="4300" spc="343" dirty="0">
                <a:solidFill>
                  <a:srgbClr val="224187"/>
                </a:solidFill>
                <a:latin typeface="Tex Gyre Adventor Bold" charset="-52"/>
              </a:endParaRPr>
            </a:p>
          </p:txBody>
        </p:sp>
        <p:sp>
          <p:nvSpPr>
            <p:cNvPr id="8" name="AutoShape 8"/>
            <p:cNvSpPr/>
            <p:nvPr/>
          </p:nvSpPr>
          <p:spPr>
            <a:xfrm>
              <a:off x="0" y="1358900"/>
              <a:ext cx="1143000" cy="203200"/>
            </a:xfrm>
            <a:prstGeom prst="rect">
              <a:avLst/>
            </a:prstGeom>
            <a:solidFill>
              <a:srgbClr val="224187"/>
            </a:solidFill>
          </p:spPr>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srcRect t="7812" b="7812"/>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028700" y="1089660"/>
            <a:ext cx="16230600" cy="7630294"/>
          </a:xfrm>
          <a:prstGeom prst="rect">
            <a:avLst/>
          </a:prstGeom>
        </p:spPr>
        <p:txBody>
          <a:bodyPr lIns="0" tIns="0" rIns="0" bIns="0" rtlCol="0" anchor="t">
            <a:spAutoFit/>
          </a:bodyPr>
          <a:lstStyle/>
          <a:p>
            <a:pPr indent="457200" algn="just">
              <a:lnSpc>
                <a:spcPts val="3500"/>
              </a:lnSpc>
            </a:pPr>
            <a:r>
              <a:rPr lang="en-US" sz="2200" dirty="0">
                <a:solidFill>
                  <a:srgbClr val="F7F8F3"/>
                </a:solidFill>
                <a:latin typeface="Tex Gyre Adventor" charset="-52"/>
              </a:rPr>
              <a:t>Московская городская организация профессионального союза трудящихся авиационной промышленности  совместно </a:t>
            </a:r>
            <a:r>
              <a:rPr lang="en-US" sz="2200" dirty="0" smtClean="0">
                <a:solidFill>
                  <a:srgbClr val="F7F8F3"/>
                </a:solidFill>
                <a:latin typeface="Tex Gyre Adventor" charset="-52"/>
              </a:rPr>
              <a:t>   с </a:t>
            </a:r>
            <a:r>
              <a:rPr lang="en-US" sz="2200" dirty="0">
                <a:solidFill>
                  <a:srgbClr val="F7F8F3"/>
                </a:solidFill>
                <a:latin typeface="Tex Gyre Adventor" charset="-52"/>
              </a:rPr>
              <a:t>Департаментом инвестиционной и промышленной политики города Москвы, Московской Конфедерацией промышленников и предпринимателей (работодателей) выступают в качестве организаторов конкурсов «Московские мастера» по профессиям </a:t>
            </a:r>
            <a:r>
              <a:rPr lang="ru-RU" sz="2200" dirty="0" smtClean="0">
                <a:solidFill>
                  <a:srgbClr val="F7F8F3"/>
                </a:solidFill>
                <a:latin typeface="Tex Gyre Adventor" charset="-52"/>
              </a:rPr>
              <a:t>«</a:t>
            </a:r>
            <a:r>
              <a:rPr lang="en-US" sz="2200" dirty="0" smtClean="0">
                <a:solidFill>
                  <a:srgbClr val="F7F8F3"/>
                </a:solidFill>
                <a:latin typeface="Tex Gyre Adventor" charset="-52"/>
              </a:rPr>
              <a:t>Токарь-универсал</a:t>
            </a:r>
            <a:r>
              <a:rPr lang="ru-RU" sz="2200" dirty="0" smtClean="0">
                <a:solidFill>
                  <a:srgbClr val="F7F8F3"/>
                </a:solidFill>
                <a:latin typeface="Tex Gyre Adventor" charset="-52"/>
              </a:rPr>
              <a:t>»</a:t>
            </a:r>
            <a:r>
              <a:rPr lang="en-US" sz="2200" dirty="0" smtClean="0">
                <a:solidFill>
                  <a:srgbClr val="F7F8F3"/>
                </a:solidFill>
                <a:latin typeface="Tex Gyre Adventor" charset="-52"/>
              </a:rPr>
              <a:t>, </a:t>
            </a:r>
            <a:r>
              <a:rPr lang="ru-RU" sz="2200" dirty="0" smtClean="0">
                <a:solidFill>
                  <a:srgbClr val="F7F8F3"/>
                </a:solidFill>
                <a:latin typeface="Tex Gyre Adventor" charset="-52"/>
              </a:rPr>
              <a:t>«</a:t>
            </a:r>
            <a:r>
              <a:rPr lang="en-US" sz="2200" dirty="0" smtClean="0">
                <a:solidFill>
                  <a:srgbClr val="F7F8F3"/>
                </a:solidFill>
                <a:latin typeface="Tex Gyre Adventor" charset="-52"/>
              </a:rPr>
              <a:t>Фрезеровщик</a:t>
            </a:r>
            <a:r>
              <a:rPr lang="ru-RU" sz="2200" dirty="0" smtClean="0">
                <a:solidFill>
                  <a:srgbClr val="F7F8F3"/>
                </a:solidFill>
                <a:latin typeface="Tex Gyre Adventor" charset="-52"/>
              </a:rPr>
              <a:t>»</a:t>
            </a:r>
            <a:r>
              <a:rPr lang="en-US" sz="2200" dirty="0" smtClean="0">
                <a:solidFill>
                  <a:srgbClr val="F7F8F3"/>
                </a:solidFill>
                <a:latin typeface="Tex Gyre Adventor" charset="-52"/>
              </a:rPr>
              <a:t>, </a:t>
            </a:r>
            <a:r>
              <a:rPr lang="ru-RU" sz="2200" dirty="0" smtClean="0">
                <a:solidFill>
                  <a:srgbClr val="F7F8F3"/>
                </a:solidFill>
                <a:latin typeface="Tex Gyre Adventor" charset="-52"/>
              </a:rPr>
              <a:t>«</a:t>
            </a:r>
            <a:r>
              <a:rPr lang="en-US" sz="2200" dirty="0" smtClean="0">
                <a:solidFill>
                  <a:srgbClr val="F7F8F3"/>
                </a:solidFill>
                <a:latin typeface="Tex Gyre Adventor" charset="-52"/>
              </a:rPr>
              <a:t>Слесарь-инструментальщик</a:t>
            </a:r>
            <a:r>
              <a:rPr lang="ru-RU" sz="2200" dirty="0" smtClean="0">
                <a:solidFill>
                  <a:srgbClr val="F7F8F3"/>
                </a:solidFill>
                <a:latin typeface="Tex Gyre Adventor" charset="-52"/>
              </a:rPr>
              <a:t>»</a:t>
            </a:r>
            <a:r>
              <a:rPr lang="en-US" sz="2200" dirty="0" smtClean="0">
                <a:solidFill>
                  <a:srgbClr val="F7F8F3"/>
                </a:solidFill>
                <a:latin typeface="Tex Gyre Adventor" charset="-52"/>
              </a:rPr>
              <a:t>, </a:t>
            </a:r>
            <a:r>
              <a:rPr lang="ru-RU" sz="2200" dirty="0" smtClean="0">
                <a:solidFill>
                  <a:srgbClr val="F7F8F3"/>
                </a:solidFill>
                <a:latin typeface="Tex Gyre Adventor" charset="-52"/>
              </a:rPr>
              <a:t>«</a:t>
            </a:r>
            <a:r>
              <a:rPr lang="en-US" sz="2200" dirty="0" smtClean="0">
                <a:solidFill>
                  <a:srgbClr val="F7F8F3"/>
                </a:solidFill>
                <a:latin typeface="Tex Gyre Adventor" charset="-52"/>
              </a:rPr>
              <a:t>Инженер-технолог</a:t>
            </a:r>
            <a:r>
              <a:rPr lang="ru-RU" sz="2200" dirty="0" smtClean="0">
                <a:solidFill>
                  <a:srgbClr val="F7F8F3"/>
                </a:solidFill>
                <a:latin typeface="Tex Gyre Adventor" charset="-52"/>
              </a:rPr>
              <a:t>»</a:t>
            </a:r>
            <a:r>
              <a:rPr lang="en-US" sz="2200" dirty="0" smtClean="0">
                <a:solidFill>
                  <a:srgbClr val="F7F8F3"/>
                </a:solidFill>
                <a:latin typeface="Tex Gyre Adventor" charset="-52"/>
              </a:rPr>
              <a:t>, </a:t>
            </a:r>
            <a:r>
              <a:rPr lang="ru-RU" sz="2200" dirty="0" smtClean="0">
                <a:solidFill>
                  <a:srgbClr val="F7F8F3"/>
                </a:solidFill>
                <a:latin typeface="Tex Gyre Adventor" charset="-52"/>
              </a:rPr>
              <a:t>«</a:t>
            </a:r>
            <a:r>
              <a:rPr lang="en-US" sz="2200" dirty="0" smtClean="0">
                <a:solidFill>
                  <a:srgbClr val="F7F8F3"/>
                </a:solidFill>
                <a:latin typeface="Tex Gyre Adventor" charset="-52"/>
              </a:rPr>
              <a:t>Инженер-конструктор</a:t>
            </a:r>
            <a:r>
              <a:rPr lang="ru-RU" sz="2200" dirty="0" smtClean="0">
                <a:solidFill>
                  <a:srgbClr val="F7F8F3"/>
                </a:solidFill>
                <a:latin typeface="Tex Gyre Adventor" charset="-52"/>
              </a:rPr>
              <a:t>»</a:t>
            </a:r>
            <a:r>
              <a:rPr lang="en-US" sz="2200" dirty="0" smtClean="0">
                <a:solidFill>
                  <a:srgbClr val="F7F8F3"/>
                </a:solidFill>
                <a:latin typeface="Tex Gyre Adventor" charset="-52"/>
              </a:rPr>
              <a:t>, </a:t>
            </a:r>
            <a:r>
              <a:rPr lang="ru-RU" sz="2200" dirty="0" smtClean="0">
                <a:solidFill>
                  <a:srgbClr val="F7F8F3"/>
                </a:solidFill>
                <a:latin typeface="Tex Gyre Adventor" charset="-52"/>
              </a:rPr>
              <a:t>«</a:t>
            </a:r>
            <a:r>
              <a:rPr lang="en-US" sz="2200" dirty="0" smtClean="0">
                <a:solidFill>
                  <a:srgbClr val="F7F8F3"/>
                </a:solidFill>
                <a:latin typeface="Tex Gyre Adventor" charset="-52"/>
              </a:rPr>
              <a:t>Инженер-электроник</a:t>
            </a:r>
            <a:r>
              <a:rPr lang="ru-RU" sz="2200" dirty="0" smtClean="0">
                <a:solidFill>
                  <a:srgbClr val="F7F8F3"/>
                </a:solidFill>
                <a:latin typeface="Tex Gyre Adventor" charset="-52"/>
              </a:rPr>
              <a:t>»</a:t>
            </a:r>
            <a:r>
              <a:rPr lang="en-US" sz="2200" dirty="0" smtClean="0">
                <a:solidFill>
                  <a:srgbClr val="F7F8F3"/>
                </a:solidFill>
                <a:latin typeface="Tex Gyre Adventor" charset="-52"/>
              </a:rPr>
              <a:t>, </a:t>
            </a:r>
            <a:r>
              <a:rPr lang="ru-RU" sz="2200" dirty="0" smtClean="0">
                <a:solidFill>
                  <a:srgbClr val="F7F8F3"/>
                </a:solidFill>
                <a:latin typeface="Tex Gyre Adventor" charset="-52"/>
              </a:rPr>
              <a:t>«</a:t>
            </a:r>
            <a:r>
              <a:rPr lang="en-US" sz="2200" dirty="0" smtClean="0">
                <a:solidFill>
                  <a:srgbClr val="F7F8F3"/>
                </a:solidFill>
                <a:latin typeface="Tex Gyre Adventor" charset="-52"/>
              </a:rPr>
              <a:t>Программист</a:t>
            </a:r>
            <a:r>
              <a:rPr lang="ru-RU" sz="2200" dirty="0" smtClean="0">
                <a:solidFill>
                  <a:srgbClr val="F7F8F3"/>
                </a:solidFill>
                <a:latin typeface="Tex Gyre Adventor" charset="-52"/>
              </a:rPr>
              <a:t>»</a:t>
            </a:r>
            <a:r>
              <a:rPr lang="en-US" sz="2200" dirty="0" smtClean="0">
                <a:solidFill>
                  <a:srgbClr val="F7F8F3"/>
                </a:solidFill>
                <a:latin typeface="Tex Gyre Adventor" charset="-52"/>
              </a:rPr>
              <a:t>, </a:t>
            </a:r>
            <a:r>
              <a:rPr lang="ru-RU" sz="2200" dirty="0" smtClean="0">
                <a:solidFill>
                  <a:srgbClr val="F7F8F3"/>
                </a:solidFill>
                <a:latin typeface="Tex Gyre Adventor" charset="-52"/>
              </a:rPr>
              <a:t>«</a:t>
            </a:r>
            <a:r>
              <a:rPr lang="en-US" sz="2200" dirty="0" smtClean="0">
                <a:solidFill>
                  <a:srgbClr val="F7F8F3"/>
                </a:solidFill>
                <a:latin typeface="Tex Gyre Adventor" charset="-52"/>
              </a:rPr>
              <a:t>Монтажник радиоаппаратуры</a:t>
            </a:r>
            <a:r>
              <a:rPr lang="ru-RU" sz="2200" dirty="0" smtClean="0">
                <a:solidFill>
                  <a:srgbClr val="F7F8F3"/>
                </a:solidFill>
                <a:latin typeface="Tex Gyre Adventor" charset="-52"/>
              </a:rPr>
              <a:t>»</a:t>
            </a:r>
            <a:r>
              <a:rPr lang="en-US" sz="2200" dirty="0" smtClean="0">
                <a:solidFill>
                  <a:srgbClr val="F7F8F3"/>
                </a:solidFill>
                <a:latin typeface="Tex Gyre Adventor" charset="-52"/>
              </a:rPr>
              <a:t>. </a:t>
            </a:r>
            <a:endParaRPr lang="en-US" sz="2200" dirty="0">
              <a:solidFill>
                <a:srgbClr val="F7F8F3"/>
              </a:solidFill>
              <a:latin typeface="Tex Gyre Adventor" charset="-52"/>
            </a:endParaRPr>
          </a:p>
          <a:p>
            <a:pPr indent="457200" algn="just">
              <a:lnSpc>
                <a:spcPts val="3500"/>
              </a:lnSpc>
            </a:pPr>
            <a:endParaRPr sz="2200" dirty="0">
              <a:latin typeface="Tex Gyre Adventor" charset="-52"/>
            </a:endParaRPr>
          </a:p>
          <a:p>
            <a:pPr indent="457200" algn="just">
              <a:lnSpc>
                <a:spcPts val="3500"/>
              </a:lnSpc>
            </a:pPr>
            <a:r>
              <a:rPr lang="en-US" sz="2200" dirty="0">
                <a:solidFill>
                  <a:srgbClr val="F7F8F3"/>
                </a:solidFill>
                <a:latin typeface="Tex Gyre Adventor" charset="-52"/>
              </a:rPr>
              <a:t>За пять лет  в соревнованиях приняли участие  более 180 лучших представителей таких рабочих профессий </a:t>
            </a:r>
            <a:r>
              <a:rPr lang="en-US" sz="2200" dirty="0" smtClean="0">
                <a:solidFill>
                  <a:srgbClr val="F7F8F3"/>
                </a:solidFill>
                <a:latin typeface="Tex Gyre Adventor" charset="-52"/>
              </a:rPr>
              <a:t>               как </a:t>
            </a:r>
            <a:r>
              <a:rPr lang="ru-RU" sz="2200" dirty="0" smtClean="0">
                <a:solidFill>
                  <a:srgbClr val="F7F8F3"/>
                </a:solidFill>
                <a:latin typeface="Tex Gyre Adventor" charset="-52"/>
              </a:rPr>
              <a:t>«</a:t>
            </a:r>
            <a:r>
              <a:rPr lang="en-US" sz="2200" dirty="0" smtClean="0">
                <a:solidFill>
                  <a:srgbClr val="F7F8F3"/>
                </a:solidFill>
                <a:latin typeface="Tex Gyre Adventor" charset="-52"/>
              </a:rPr>
              <a:t>Токарь-универсал</a:t>
            </a:r>
            <a:r>
              <a:rPr lang="ru-RU" sz="2200" dirty="0" smtClean="0">
                <a:solidFill>
                  <a:srgbClr val="F7F8F3"/>
                </a:solidFill>
                <a:latin typeface="Tex Gyre Adventor" charset="-52"/>
              </a:rPr>
              <a:t>»</a:t>
            </a:r>
            <a:r>
              <a:rPr lang="en-US" sz="2200" dirty="0" smtClean="0">
                <a:solidFill>
                  <a:srgbClr val="F7F8F3"/>
                </a:solidFill>
                <a:latin typeface="Tex Gyre Adventor" charset="-52"/>
              </a:rPr>
              <a:t>, </a:t>
            </a:r>
            <a:r>
              <a:rPr lang="ru-RU" sz="2200" dirty="0" smtClean="0">
                <a:solidFill>
                  <a:srgbClr val="F7F8F3"/>
                </a:solidFill>
                <a:latin typeface="Tex Gyre Adventor" charset="-52"/>
              </a:rPr>
              <a:t>«</a:t>
            </a:r>
            <a:r>
              <a:rPr lang="en-US" sz="2200" dirty="0" smtClean="0">
                <a:solidFill>
                  <a:srgbClr val="F7F8F3"/>
                </a:solidFill>
                <a:latin typeface="Tex Gyre Adventor" charset="-52"/>
              </a:rPr>
              <a:t>Фрезеровщик</a:t>
            </a:r>
            <a:r>
              <a:rPr lang="ru-RU" sz="2200" dirty="0" smtClean="0">
                <a:solidFill>
                  <a:srgbClr val="F7F8F3"/>
                </a:solidFill>
                <a:latin typeface="Tex Gyre Adventor" charset="-52"/>
              </a:rPr>
              <a:t>»</a:t>
            </a:r>
            <a:r>
              <a:rPr lang="en-US" sz="2200" dirty="0" smtClean="0">
                <a:solidFill>
                  <a:srgbClr val="F7F8F3"/>
                </a:solidFill>
                <a:latin typeface="Tex Gyre Adventor" charset="-52"/>
              </a:rPr>
              <a:t>, </a:t>
            </a:r>
            <a:r>
              <a:rPr lang="ru-RU" sz="2200" dirty="0" smtClean="0">
                <a:solidFill>
                  <a:srgbClr val="F7F8F3"/>
                </a:solidFill>
                <a:latin typeface="Tex Gyre Adventor" charset="-52"/>
              </a:rPr>
              <a:t>«</a:t>
            </a:r>
            <a:r>
              <a:rPr lang="en-US" sz="2200" dirty="0" smtClean="0">
                <a:solidFill>
                  <a:srgbClr val="F7F8F3"/>
                </a:solidFill>
                <a:latin typeface="Tex Gyre Adventor" charset="-52"/>
              </a:rPr>
              <a:t>Слесарь-инструментальщик</a:t>
            </a:r>
            <a:r>
              <a:rPr lang="ru-RU" sz="2200" dirty="0" smtClean="0">
                <a:solidFill>
                  <a:srgbClr val="F7F8F3"/>
                </a:solidFill>
                <a:latin typeface="Tex Gyre Adventor" charset="-52"/>
              </a:rPr>
              <a:t>»</a:t>
            </a:r>
            <a:r>
              <a:rPr lang="en-US" sz="2200" dirty="0" smtClean="0">
                <a:solidFill>
                  <a:srgbClr val="F7F8F3"/>
                </a:solidFill>
                <a:latin typeface="Tex Gyre Adventor" charset="-52"/>
              </a:rPr>
              <a:t>. </a:t>
            </a:r>
            <a:endParaRPr lang="ru-RU" sz="2200" dirty="0" smtClean="0">
              <a:solidFill>
                <a:srgbClr val="F7F8F3"/>
              </a:solidFill>
              <a:latin typeface="Tex Gyre Adventor" charset="-52"/>
            </a:endParaRPr>
          </a:p>
          <a:p>
            <a:pPr indent="457200" algn="just">
              <a:lnSpc>
                <a:spcPts val="3500"/>
              </a:lnSpc>
            </a:pPr>
            <a:endParaRPr lang="ru-RU" sz="2200" dirty="0" smtClean="0">
              <a:solidFill>
                <a:srgbClr val="F7F8F3"/>
              </a:solidFill>
              <a:latin typeface="Tex Gyre Adventor" charset="-52"/>
            </a:endParaRPr>
          </a:p>
          <a:p>
            <a:pPr indent="457200" algn="just">
              <a:lnSpc>
                <a:spcPts val="3500"/>
              </a:lnSpc>
            </a:pPr>
            <a:r>
              <a:rPr lang="en-US" sz="2200" dirty="0" smtClean="0">
                <a:solidFill>
                  <a:srgbClr val="F7F8F3"/>
                </a:solidFill>
                <a:latin typeface="Tex Gyre Adventor" charset="-52"/>
              </a:rPr>
              <a:t>В </a:t>
            </a:r>
            <a:r>
              <a:rPr lang="en-US" sz="2200" dirty="0">
                <a:solidFill>
                  <a:srgbClr val="F7F8F3"/>
                </a:solidFill>
                <a:latin typeface="Tex Gyre Adventor" charset="-52"/>
              </a:rPr>
              <a:t>конкурсе принимали участие ведущие московские промышленные предприятия столицы: ПК «Салют», АО «ММП имени В.В. Чернышева», АО «МПО им. И. Румянцева», АО «МВЗ им. М.Л. Миля», АО «ГосМКБ «Вымпел» </a:t>
            </a:r>
            <a:r>
              <a:rPr lang="ru-RU" sz="2200" dirty="0" smtClean="0">
                <a:solidFill>
                  <a:srgbClr val="F7F8F3"/>
                </a:solidFill>
                <a:latin typeface="Tex Gyre Adventor" charset="-52"/>
              </a:rPr>
              <a:t>                           </a:t>
            </a:r>
            <a:r>
              <a:rPr lang="en-US" sz="2200" dirty="0" smtClean="0">
                <a:solidFill>
                  <a:srgbClr val="F7F8F3"/>
                </a:solidFill>
                <a:latin typeface="Tex Gyre Adventor" charset="-52"/>
              </a:rPr>
              <a:t>им</a:t>
            </a:r>
            <a:r>
              <a:rPr lang="en-US" sz="2200" dirty="0">
                <a:solidFill>
                  <a:srgbClr val="F7F8F3"/>
                </a:solidFill>
                <a:latin typeface="Tex Gyre Adventor" charset="-52"/>
              </a:rPr>
              <a:t>. И.И.Торопова», АО МТЗ «ТРАНСМАШ», АО «МКПК «Универсал», АО «ММЗ «АВАНГАРД», АО «МЗЭМА», АО «МКБ «Искра», АО «Корпорация «ВНИИЭМ», ФГУП «ЦИАМ имени П.И. Баранова», АО «Российская корпорация ракетно-космического приборостроения и информационных систем». </a:t>
            </a:r>
          </a:p>
          <a:p>
            <a:pPr indent="457200" algn="just">
              <a:lnSpc>
                <a:spcPts val="3500"/>
              </a:lnSpc>
            </a:pPr>
            <a:endParaRPr sz="2200" dirty="0">
              <a:latin typeface="Tex Gyre Adventor" charset="-52"/>
            </a:endParaRPr>
          </a:p>
          <a:p>
            <a:pPr indent="457200" algn="just">
              <a:lnSpc>
                <a:spcPts val="3500"/>
              </a:lnSpc>
            </a:pPr>
            <a:r>
              <a:rPr lang="en-US" sz="2200" dirty="0">
                <a:solidFill>
                  <a:srgbClr val="F7F8F3"/>
                </a:solidFill>
                <a:latin typeface="Tex Gyre Adventor" charset="-52"/>
              </a:rPr>
              <a:t>Неоднократно  Московская городская организация Профсоюза  отмечена Дипломом «За лучшую организацию финального этапа Конкурса».</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7F8F3"/>
        </a:solidFill>
        <a:effectLst/>
      </p:bgPr>
    </p:bg>
    <p:spTree>
      <p:nvGrpSpPr>
        <p:cNvPr id="1" name=""/>
        <p:cNvGrpSpPr/>
        <p:nvPr/>
      </p:nvGrpSpPr>
      <p:grpSpPr>
        <a:xfrm>
          <a:off x="0" y="0"/>
          <a:ext cx="0" cy="0"/>
          <a:chOff x="0" y="0"/>
          <a:chExt cx="0" cy="0"/>
        </a:xfrm>
      </p:grpSpPr>
      <p:grpSp>
        <p:nvGrpSpPr>
          <p:cNvPr id="2" name="Group 2"/>
          <p:cNvGrpSpPr/>
          <p:nvPr/>
        </p:nvGrpSpPr>
        <p:grpSpPr>
          <a:xfrm>
            <a:off x="838200" y="1028700"/>
            <a:ext cx="16566051" cy="8229600"/>
            <a:chOff x="0" y="0"/>
            <a:chExt cx="22088068" cy="10972800"/>
          </a:xfrm>
        </p:grpSpPr>
        <p:pic>
          <p:nvPicPr>
            <p:cNvPr id="3" name="Picture 3"/>
            <p:cNvPicPr>
              <a:picLocks noChangeAspect="1"/>
            </p:cNvPicPr>
            <p:nvPr/>
          </p:nvPicPr>
          <p:blipFill>
            <a:blip r:embed="rId2" cstate="print"/>
            <a:srcRect l="20082" r="20082"/>
            <a:stretch>
              <a:fillRect/>
            </a:stretch>
          </p:blipFill>
          <p:spPr>
            <a:xfrm>
              <a:off x="787400" y="674288"/>
              <a:ext cx="8889413" cy="9904416"/>
            </a:xfrm>
            <a:prstGeom prst="rect">
              <a:avLst/>
            </a:prstGeom>
          </p:spPr>
        </p:pic>
        <p:sp>
          <p:nvSpPr>
            <p:cNvPr id="4" name="AutoShape 4"/>
            <p:cNvSpPr/>
            <p:nvPr/>
          </p:nvSpPr>
          <p:spPr>
            <a:xfrm>
              <a:off x="0" y="0"/>
              <a:ext cx="2917496" cy="2916406"/>
            </a:xfrm>
            <a:prstGeom prst="rect">
              <a:avLst/>
            </a:prstGeom>
            <a:solidFill>
              <a:srgbClr val="224187">
                <a:alpha val="89803"/>
              </a:srgbClr>
            </a:solidFill>
          </p:spPr>
        </p:sp>
        <p:sp>
          <p:nvSpPr>
            <p:cNvPr id="5" name="AutoShape 5"/>
            <p:cNvSpPr/>
            <p:nvPr/>
          </p:nvSpPr>
          <p:spPr>
            <a:xfrm>
              <a:off x="8385140" y="9199190"/>
              <a:ext cx="1774273" cy="1773610"/>
            </a:xfrm>
            <a:prstGeom prst="rect">
              <a:avLst/>
            </a:prstGeom>
            <a:solidFill>
              <a:srgbClr val="224187">
                <a:alpha val="89803"/>
              </a:srgbClr>
            </a:solidFill>
          </p:spPr>
        </p:sp>
        <p:sp>
          <p:nvSpPr>
            <p:cNvPr id="6" name="TextBox 6"/>
            <p:cNvSpPr txBox="1"/>
            <p:nvPr/>
          </p:nvSpPr>
          <p:spPr>
            <a:xfrm>
              <a:off x="11074400" y="0"/>
              <a:ext cx="11013668" cy="1231107"/>
            </a:xfrm>
            <a:prstGeom prst="rect">
              <a:avLst/>
            </a:prstGeom>
          </p:spPr>
          <p:txBody>
            <a:bodyPr lIns="0" tIns="0" rIns="0" bIns="0" rtlCol="0" anchor="t">
              <a:spAutoFit/>
            </a:bodyPr>
            <a:lstStyle/>
            <a:p>
              <a:pPr algn="just">
                <a:lnSpc>
                  <a:spcPts val="3600"/>
                </a:lnSpc>
              </a:pPr>
              <a:r>
                <a:rPr lang="en-US" sz="3000" spc="240" dirty="0">
                  <a:solidFill>
                    <a:srgbClr val="224187"/>
                  </a:solidFill>
                  <a:latin typeface="Tex Gyre Adventor Bold" charset="-52"/>
                </a:rPr>
                <a:t>ПОБЕДИТЕЛИ ФИНАЛЬНЫХ ЭТАПОВ КОНКУРСА «МОСКОВСКИЕ МАСТЕРА»:</a:t>
              </a:r>
            </a:p>
          </p:txBody>
        </p:sp>
        <p:sp>
          <p:nvSpPr>
            <p:cNvPr id="7" name="TextBox 7"/>
            <p:cNvSpPr txBox="1"/>
            <p:nvPr/>
          </p:nvSpPr>
          <p:spPr>
            <a:xfrm>
              <a:off x="11074400" y="1828800"/>
              <a:ext cx="11013668" cy="661293"/>
            </a:xfrm>
            <a:prstGeom prst="rect">
              <a:avLst/>
            </a:prstGeom>
          </p:spPr>
          <p:txBody>
            <a:bodyPr lIns="0" tIns="0" rIns="0" bIns="0" rtlCol="0" anchor="t">
              <a:spAutoFit/>
            </a:bodyPr>
            <a:lstStyle/>
            <a:p>
              <a:pPr indent="457200" algn="just">
                <a:lnSpc>
                  <a:spcPts val="2039"/>
                </a:lnSpc>
              </a:pPr>
              <a:r>
                <a:rPr lang="en-US" sz="1300" i="1" spc="170" dirty="0">
                  <a:solidFill>
                    <a:srgbClr val="224187"/>
                  </a:solidFill>
                  <a:latin typeface="Tex Gyre Adventor" charset="-52"/>
                </a:rPr>
                <a:t>(В 2020 ГОДУ КОНКУРС НЕ ПРОВОДИЛСЯ, В СВЯЗИ С НЕБЛАГОПРИЯТНОЙ ЭПИДЕМИОЛОГИЧЕСКОЙ ОБСТАНОВКОЙ)</a:t>
              </a:r>
            </a:p>
          </p:txBody>
        </p:sp>
        <p:sp>
          <p:nvSpPr>
            <p:cNvPr id="8" name="TextBox 8"/>
            <p:cNvSpPr txBox="1"/>
            <p:nvPr/>
          </p:nvSpPr>
          <p:spPr>
            <a:xfrm>
              <a:off x="11074400" y="2743200"/>
              <a:ext cx="11013668" cy="8227380"/>
            </a:xfrm>
            <a:prstGeom prst="rect">
              <a:avLst/>
            </a:prstGeom>
          </p:spPr>
          <p:txBody>
            <a:bodyPr lIns="0" tIns="0" rIns="0" bIns="0" rtlCol="0" anchor="t">
              <a:spAutoFit/>
            </a:bodyPr>
            <a:lstStyle/>
            <a:p>
              <a:pPr algn="just">
                <a:lnSpc>
                  <a:spcPts val="2325"/>
                </a:lnSpc>
              </a:pPr>
              <a:r>
                <a:rPr lang="en-US" sz="1600" dirty="0">
                  <a:solidFill>
                    <a:srgbClr val="000000"/>
                  </a:solidFill>
                  <a:latin typeface="Tex Gyre Adventor" charset="-52"/>
                </a:rPr>
                <a:t>«Токарь-универсал»:</a:t>
              </a:r>
            </a:p>
            <a:p>
              <a:pPr algn="just">
                <a:lnSpc>
                  <a:spcPts val="2325"/>
                </a:lnSpc>
              </a:pPr>
              <a:r>
                <a:rPr lang="en-US" sz="1600" dirty="0">
                  <a:solidFill>
                    <a:srgbClr val="000000"/>
                  </a:solidFill>
                  <a:latin typeface="Tex Gyre Adventor" charset="-52"/>
                </a:rPr>
                <a:t>2016 год - Балута Виктор Николаевич — ОАО «МТЗ «ТРАНСМАШ»;</a:t>
              </a:r>
            </a:p>
            <a:p>
              <a:pPr algn="just">
                <a:lnSpc>
                  <a:spcPts val="2325"/>
                </a:lnSpc>
              </a:pPr>
              <a:r>
                <a:rPr lang="en-US" sz="1600" dirty="0">
                  <a:solidFill>
                    <a:srgbClr val="000000"/>
                  </a:solidFill>
                  <a:latin typeface="Tex Gyre Adventor" charset="-52"/>
                </a:rPr>
                <a:t>2017 год - Саморзин Сергей Викторович - ФГУП «ЦИАМ им. П.И. Баранова»;</a:t>
              </a:r>
            </a:p>
            <a:p>
              <a:pPr algn="just">
                <a:lnSpc>
                  <a:spcPts val="2325"/>
                </a:lnSpc>
              </a:pPr>
              <a:r>
                <a:rPr lang="en-US" sz="1600" dirty="0">
                  <a:solidFill>
                    <a:srgbClr val="000000"/>
                  </a:solidFill>
                  <a:latin typeface="Tex Gyre Adventor" charset="-52"/>
                </a:rPr>
                <a:t>2018 год - Тряпицын Павел Викторович - АО «ММП им. В.В. Чернышева»;</a:t>
              </a:r>
            </a:p>
            <a:p>
              <a:pPr algn="just">
                <a:lnSpc>
                  <a:spcPts val="2325"/>
                </a:lnSpc>
              </a:pPr>
              <a:r>
                <a:rPr lang="en-US" sz="1600" dirty="0">
                  <a:solidFill>
                    <a:srgbClr val="000000"/>
                  </a:solidFill>
                  <a:latin typeface="Tex Gyre Adventor" charset="-52"/>
                </a:rPr>
                <a:t>2019 год - Савелов Борис Михайлович - АО «ГосМКБ «Вымпел» им. И.И. Торопова».</a:t>
              </a:r>
            </a:p>
            <a:p>
              <a:pPr algn="just">
                <a:lnSpc>
                  <a:spcPts val="2325"/>
                </a:lnSpc>
              </a:pPr>
              <a:endParaRPr sz="1600" dirty="0">
                <a:latin typeface="Tex Gyre Adventor" charset="-52"/>
              </a:endParaRPr>
            </a:p>
            <a:p>
              <a:pPr algn="just">
                <a:lnSpc>
                  <a:spcPts val="2325"/>
                </a:lnSpc>
              </a:pPr>
              <a:r>
                <a:rPr lang="en-US" sz="1600" dirty="0">
                  <a:solidFill>
                    <a:srgbClr val="000000"/>
                  </a:solidFill>
                  <a:latin typeface="Tex Gyre Adventor" charset="-52"/>
                </a:rPr>
                <a:t>«Фрезеровщик»:</a:t>
              </a:r>
            </a:p>
            <a:p>
              <a:pPr algn="just">
                <a:lnSpc>
                  <a:spcPts val="2325"/>
                </a:lnSpc>
              </a:pPr>
              <a:r>
                <a:rPr lang="en-US" sz="1600" dirty="0">
                  <a:solidFill>
                    <a:srgbClr val="000000"/>
                  </a:solidFill>
                  <a:latin typeface="Tex Gyre Adventor" charset="-52"/>
                </a:rPr>
                <a:t>2016 год - Агафонов Александр Владимирович — АО «НПЦ газотурбостроения «Салют»;</a:t>
              </a:r>
            </a:p>
            <a:p>
              <a:pPr algn="just">
                <a:lnSpc>
                  <a:spcPts val="2325"/>
                </a:lnSpc>
              </a:pPr>
              <a:r>
                <a:rPr lang="en-US" sz="1600" dirty="0">
                  <a:solidFill>
                    <a:srgbClr val="000000"/>
                  </a:solidFill>
                  <a:latin typeface="Tex Gyre Adventor" charset="-52"/>
                </a:rPr>
                <a:t>2017 год - Ляскин Дмитрий Юрьевич - ОАО МТЗ ТРАНСМАШ;</a:t>
              </a:r>
            </a:p>
            <a:p>
              <a:pPr algn="just">
                <a:lnSpc>
                  <a:spcPts val="2325"/>
                </a:lnSpc>
              </a:pPr>
              <a:r>
                <a:rPr lang="en-US" sz="1600" dirty="0">
                  <a:solidFill>
                    <a:srgbClr val="000000"/>
                  </a:solidFill>
                  <a:latin typeface="Tex Gyre Adventor" charset="-52"/>
                </a:rPr>
                <a:t>2018 год - Гуськов Николай Сергеевич - АО «НПЦ газотурбостроения «Салют»;</a:t>
              </a:r>
            </a:p>
            <a:p>
              <a:pPr algn="just">
                <a:lnSpc>
                  <a:spcPts val="2325"/>
                </a:lnSpc>
              </a:pPr>
              <a:r>
                <a:rPr lang="en-US" sz="1600" dirty="0">
                  <a:solidFill>
                    <a:srgbClr val="000000"/>
                  </a:solidFill>
                  <a:latin typeface="Tex Gyre Adventor" charset="-52"/>
                </a:rPr>
                <a:t>2019 год - Бураков Геннадий Александрович - АО «МКПК «Универсал».</a:t>
              </a:r>
            </a:p>
            <a:p>
              <a:pPr algn="just">
                <a:lnSpc>
                  <a:spcPts val="2325"/>
                </a:lnSpc>
              </a:pPr>
              <a:endParaRPr sz="1600" dirty="0">
                <a:latin typeface="Tex Gyre Adventor" charset="-52"/>
              </a:endParaRPr>
            </a:p>
            <a:p>
              <a:pPr algn="just">
                <a:lnSpc>
                  <a:spcPts val="2325"/>
                </a:lnSpc>
              </a:pPr>
              <a:r>
                <a:rPr lang="en-US" sz="1600" dirty="0">
                  <a:solidFill>
                    <a:srgbClr val="000000"/>
                  </a:solidFill>
                  <a:latin typeface="Tex Gyre Adventor" charset="-52"/>
                </a:rPr>
                <a:t>«Слесарь-инструментальщик»:</a:t>
              </a:r>
            </a:p>
            <a:p>
              <a:pPr algn="just">
                <a:lnSpc>
                  <a:spcPts val="2325"/>
                </a:lnSpc>
              </a:pPr>
              <a:r>
                <a:rPr lang="en-US" sz="1600" dirty="0">
                  <a:solidFill>
                    <a:srgbClr val="000000"/>
                  </a:solidFill>
                  <a:latin typeface="Tex Gyre Adventor" charset="-52"/>
                </a:rPr>
                <a:t>2016 год - Шанов Александр Алексеевич — АО «НПЦ газотурбостроения «Салют»;</a:t>
              </a:r>
            </a:p>
            <a:p>
              <a:pPr algn="just">
                <a:lnSpc>
                  <a:spcPts val="2325"/>
                </a:lnSpc>
              </a:pPr>
              <a:r>
                <a:rPr lang="en-US" sz="1600" dirty="0">
                  <a:solidFill>
                    <a:srgbClr val="000000"/>
                  </a:solidFill>
                  <a:latin typeface="Tex Gyre Adventor" charset="-52"/>
                </a:rPr>
                <a:t>2017 год - Соколов Максим Алексеевич  - АО «ГосМКБ «Вымпел» им. И.И. Торопова»;</a:t>
              </a:r>
            </a:p>
            <a:p>
              <a:pPr algn="just">
                <a:lnSpc>
                  <a:spcPts val="2325"/>
                </a:lnSpc>
              </a:pPr>
              <a:r>
                <a:rPr lang="en-US" sz="1600" dirty="0">
                  <a:solidFill>
                    <a:srgbClr val="000000"/>
                  </a:solidFill>
                  <a:latin typeface="Tex Gyre Adventor" charset="-52"/>
                </a:rPr>
                <a:t>2018 год - Тарасов Юрий Николаевич - АО «НПЦ газотурбостроения «Салют»;</a:t>
              </a:r>
            </a:p>
            <a:p>
              <a:pPr algn="just">
                <a:lnSpc>
                  <a:spcPts val="2325"/>
                </a:lnSpc>
              </a:pPr>
              <a:r>
                <a:rPr lang="en-US" sz="1600" dirty="0">
                  <a:solidFill>
                    <a:srgbClr val="000000"/>
                  </a:solidFill>
                  <a:latin typeface="Tex Gyre Adventor" charset="-52"/>
                </a:rPr>
                <a:t>2019 год - Воскресенский Игорь Владимирович - ПК «Салют» АО «ОДК».</a:t>
              </a:r>
            </a:p>
          </p:txBody>
        </p:sp>
        <p:sp>
          <p:nvSpPr>
            <p:cNvPr id="9" name="AutoShape 9"/>
            <p:cNvSpPr/>
            <p:nvPr/>
          </p:nvSpPr>
          <p:spPr>
            <a:xfrm>
              <a:off x="11074400" y="1458203"/>
              <a:ext cx="1143000" cy="203200"/>
            </a:xfrm>
            <a:prstGeom prst="rect">
              <a:avLst/>
            </a:prstGeom>
            <a:solidFill>
              <a:srgbClr val="224187"/>
            </a:solidFill>
          </p:spPr>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srcRect t="16944" b="16944"/>
          <a:stretch>
            <a:fillRect/>
          </a:stretch>
        </a:blipFill>
        <a:effectLst/>
      </p:bgPr>
    </p:bg>
    <p:spTree>
      <p:nvGrpSpPr>
        <p:cNvPr id="1" name=""/>
        <p:cNvGrpSpPr/>
        <p:nvPr/>
      </p:nvGrpSpPr>
      <p:grpSpPr>
        <a:xfrm>
          <a:off x="0" y="0"/>
          <a:ext cx="0" cy="0"/>
          <a:chOff x="0" y="0"/>
          <a:chExt cx="0" cy="0"/>
        </a:xfrm>
      </p:grpSpPr>
      <p:sp>
        <p:nvSpPr>
          <p:cNvPr id="2" name="AutoShape 2"/>
          <p:cNvSpPr/>
          <p:nvPr/>
        </p:nvSpPr>
        <p:spPr>
          <a:xfrm>
            <a:off x="0" y="0"/>
            <a:ext cx="9303241" cy="10287000"/>
          </a:xfrm>
          <a:prstGeom prst="rect">
            <a:avLst/>
          </a:prstGeom>
          <a:solidFill>
            <a:srgbClr val="FFFFFF">
              <a:alpha val="89803"/>
            </a:srgbClr>
          </a:solidFill>
        </p:spPr>
      </p:sp>
      <p:sp>
        <p:nvSpPr>
          <p:cNvPr id="3" name="AutoShape 3"/>
          <p:cNvSpPr/>
          <p:nvPr/>
        </p:nvSpPr>
        <p:spPr>
          <a:xfrm>
            <a:off x="16786023" y="8785200"/>
            <a:ext cx="473277" cy="473100"/>
          </a:xfrm>
          <a:prstGeom prst="rect">
            <a:avLst/>
          </a:prstGeom>
          <a:solidFill>
            <a:srgbClr val="F7F8F3"/>
          </a:solidFill>
        </p:spPr>
      </p:sp>
      <p:grpSp>
        <p:nvGrpSpPr>
          <p:cNvPr id="4" name="Group 4"/>
          <p:cNvGrpSpPr/>
          <p:nvPr/>
        </p:nvGrpSpPr>
        <p:grpSpPr>
          <a:xfrm>
            <a:off x="10244395" y="1028700"/>
            <a:ext cx="7162766" cy="2605832"/>
            <a:chOff x="0" y="0"/>
            <a:chExt cx="9550354" cy="3474443"/>
          </a:xfrm>
        </p:grpSpPr>
        <p:sp>
          <p:nvSpPr>
            <p:cNvPr id="5" name="AutoShape 5"/>
            <p:cNvSpPr/>
            <p:nvPr/>
          </p:nvSpPr>
          <p:spPr>
            <a:xfrm>
              <a:off x="8210206" y="3271243"/>
              <a:ext cx="1143000" cy="203200"/>
            </a:xfrm>
            <a:prstGeom prst="rect">
              <a:avLst/>
            </a:prstGeom>
            <a:solidFill>
              <a:srgbClr val="F7F8F3"/>
            </a:solidFill>
          </p:spPr>
        </p:sp>
        <p:sp>
          <p:nvSpPr>
            <p:cNvPr id="6" name="TextBox 6"/>
            <p:cNvSpPr txBox="1"/>
            <p:nvPr/>
          </p:nvSpPr>
          <p:spPr>
            <a:xfrm>
              <a:off x="0" y="-9525"/>
              <a:ext cx="9550354" cy="2295525"/>
            </a:xfrm>
            <a:prstGeom prst="rect">
              <a:avLst/>
            </a:prstGeom>
          </p:spPr>
          <p:txBody>
            <a:bodyPr lIns="0" tIns="0" rIns="0" bIns="0" rtlCol="0" anchor="t">
              <a:spAutoFit/>
            </a:bodyPr>
            <a:lstStyle/>
            <a:p>
              <a:pPr algn="r">
                <a:lnSpc>
                  <a:spcPts val="6600"/>
                </a:lnSpc>
              </a:pPr>
              <a:r>
                <a:rPr lang="en-US" sz="5500" spc="440" dirty="0">
                  <a:solidFill>
                    <a:srgbClr val="F7F8F3"/>
                  </a:solidFill>
                  <a:latin typeface="Tex Gyre Adventor Bold" charset="-52"/>
                </a:rPr>
                <a:t>ПРАВОЗАЩИТНАЯ РАБОТА</a:t>
              </a:r>
            </a:p>
          </p:txBody>
        </p:sp>
      </p:grpSp>
      <p:grpSp>
        <p:nvGrpSpPr>
          <p:cNvPr id="7" name="Group 7"/>
          <p:cNvGrpSpPr/>
          <p:nvPr/>
        </p:nvGrpSpPr>
        <p:grpSpPr>
          <a:xfrm>
            <a:off x="990600" y="1062281"/>
            <a:ext cx="7605612" cy="8007999"/>
            <a:chOff x="-50800" y="0"/>
            <a:chExt cx="10140816" cy="10677330"/>
          </a:xfrm>
        </p:grpSpPr>
        <p:sp>
          <p:nvSpPr>
            <p:cNvPr id="8" name="AutoShape 8"/>
            <p:cNvSpPr/>
            <p:nvPr/>
          </p:nvSpPr>
          <p:spPr>
            <a:xfrm>
              <a:off x="0" y="0"/>
              <a:ext cx="636785" cy="636547"/>
            </a:xfrm>
            <a:prstGeom prst="rect">
              <a:avLst/>
            </a:prstGeom>
            <a:solidFill>
              <a:srgbClr val="224187"/>
            </a:solidFill>
          </p:spPr>
        </p:sp>
        <p:sp>
          <p:nvSpPr>
            <p:cNvPr id="9" name="TextBox 9"/>
            <p:cNvSpPr txBox="1"/>
            <p:nvPr/>
          </p:nvSpPr>
          <p:spPr>
            <a:xfrm>
              <a:off x="-50800" y="1580825"/>
              <a:ext cx="10140816" cy="9096505"/>
            </a:xfrm>
            <a:prstGeom prst="rect">
              <a:avLst/>
            </a:prstGeom>
          </p:spPr>
          <p:txBody>
            <a:bodyPr lIns="0" tIns="0" rIns="0" bIns="0" rtlCol="0" anchor="t">
              <a:spAutoFit/>
            </a:bodyPr>
            <a:lstStyle/>
            <a:p>
              <a:pPr indent="457200" algn="just">
                <a:lnSpc>
                  <a:spcPts val="3750"/>
                </a:lnSpc>
              </a:pPr>
              <a:r>
                <a:rPr lang="en-US" sz="2200" dirty="0">
                  <a:solidFill>
                    <a:srgbClr val="000000"/>
                  </a:solidFill>
                  <a:latin typeface="Tex Gyre Adventor" charset="-52"/>
                </a:rPr>
                <a:t>За отчетный период систематически </a:t>
              </a:r>
              <a:r>
                <a:rPr lang="ru-RU" sz="2200" dirty="0" smtClean="0">
                  <a:solidFill>
                    <a:srgbClr val="000000"/>
                  </a:solidFill>
                  <a:latin typeface="Tex Gyre Adventor" charset="-52"/>
                </a:rPr>
                <a:t>                              </a:t>
              </a:r>
              <a:r>
                <a:rPr lang="en-US" sz="2200" dirty="0" smtClean="0">
                  <a:solidFill>
                    <a:srgbClr val="000000"/>
                  </a:solidFill>
                  <a:latin typeface="Tex Gyre Adventor" charset="-52"/>
                </a:rPr>
                <a:t>и </a:t>
              </a:r>
              <a:r>
                <a:rPr lang="en-US" sz="2200" dirty="0">
                  <a:solidFill>
                    <a:srgbClr val="000000"/>
                  </a:solidFill>
                  <a:latin typeface="Tex Gyre Adventor" charset="-52"/>
                </a:rPr>
                <a:t>целенаправленно выполнялась правозащитная работа в соответствии с действующим законодательством, нормативными правовыми актами </a:t>
              </a:r>
              <a:r>
                <a:rPr lang="ru-RU" sz="2200" dirty="0" smtClean="0">
                  <a:solidFill>
                    <a:srgbClr val="000000"/>
                  </a:solidFill>
                  <a:latin typeface="Tex Gyre Adventor" charset="-52"/>
                </a:rPr>
                <a:t>     </a:t>
              </a:r>
              <a:r>
                <a:rPr lang="en-US" sz="2200" dirty="0" smtClean="0">
                  <a:solidFill>
                    <a:srgbClr val="000000"/>
                  </a:solidFill>
                  <a:latin typeface="Tex Gyre Adventor" charset="-52"/>
                </a:rPr>
                <a:t>и </a:t>
              </a:r>
              <a:r>
                <a:rPr lang="en-US" sz="2200" dirty="0">
                  <a:solidFill>
                    <a:srgbClr val="000000"/>
                  </a:solidFill>
                  <a:latin typeface="Tex Gyre Adventor" charset="-52"/>
                </a:rPr>
                <a:t>решениями XVI Конференции Московской городской организации профессионального союза трудящихся авиационной промышленности  при осуществлении контроля </a:t>
              </a:r>
              <a:r>
                <a:rPr lang="ru-RU" sz="2200" dirty="0" smtClean="0">
                  <a:solidFill>
                    <a:srgbClr val="000000"/>
                  </a:solidFill>
                  <a:latin typeface="Tex Gyre Adventor" charset="-52"/>
                </a:rPr>
                <a:t>за</a:t>
              </a:r>
              <a:r>
                <a:rPr lang="en-US" sz="2200" dirty="0" smtClean="0">
                  <a:solidFill>
                    <a:srgbClr val="000000"/>
                  </a:solidFill>
                  <a:latin typeface="Tex Gyre Adventor" charset="-52"/>
                </a:rPr>
                <a:t> </a:t>
              </a:r>
              <a:r>
                <a:rPr lang="en-US" sz="2200" dirty="0">
                  <a:solidFill>
                    <a:srgbClr val="000000"/>
                  </a:solidFill>
                  <a:latin typeface="Tex Gyre Adventor" charset="-52"/>
                </a:rPr>
                <a:t>соблюдением работодателями трудового законодательства, консультировании, а также отстаивании прав и законных интересов членов </a:t>
              </a:r>
              <a:r>
                <a:rPr lang="ru-RU" sz="2200" dirty="0" smtClean="0">
                  <a:solidFill>
                    <a:srgbClr val="000000"/>
                  </a:solidFill>
                  <a:latin typeface="Tex Gyre Adventor" charset="-52"/>
                </a:rPr>
                <a:t>Профсоюза </a:t>
              </a:r>
              <a:r>
                <a:rPr lang="en-US" sz="2200" dirty="0" smtClean="0">
                  <a:solidFill>
                    <a:srgbClr val="000000"/>
                  </a:solidFill>
                  <a:latin typeface="Tex Gyre Adventor" charset="-52"/>
                </a:rPr>
                <a:t>и </a:t>
              </a:r>
              <a:r>
                <a:rPr lang="en-US" sz="2200" dirty="0">
                  <a:solidFill>
                    <a:srgbClr val="000000"/>
                  </a:solidFill>
                  <a:latin typeface="Tex Gyre Adventor" charset="-52"/>
                </a:rPr>
                <a:t>профсоюзных организаций </a:t>
              </a:r>
              <a:r>
                <a:rPr lang="ru-RU" sz="2200" dirty="0" smtClean="0">
                  <a:solidFill>
                    <a:srgbClr val="000000"/>
                  </a:solidFill>
                  <a:latin typeface="Tex Gyre Adventor" charset="-52"/>
                </a:rPr>
                <a:t>                            </a:t>
              </a:r>
              <a:r>
                <a:rPr lang="en-US" sz="2200" dirty="0" smtClean="0">
                  <a:solidFill>
                    <a:srgbClr val="000000"/>
                  </a:solidFill>
                  <a:latin typeface="Tex Gyre Adventor" charset="-52"/>
                </a:rPr>
                <a:t>в </a:t>
              </a:r>
              <a:r>
                <a:rPr lang="en-US" sz="2200" dirty="0">
                  <a:solidFill>
                    <a:srgbClr val="000000"/>
                  </a:solidFill>
                  <a:latin typeface="Tex Gyre Adventor" charset="-52"/>
                </a:rPr>
                <a:t>судах, повседневной деятельности первичных профсоюзных общественных организаций и аппарата МГО Профавиа.</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7F8F3"/>
        </a:solidFill>
        <a:effectLst/>
      </p:bgPr>
    </p:bg>
    <p:spTree>
      <p:nvGrpSpPr>
        <p:cNvPr id="1" name=""/>
        <p:cNvGrpSpPr/>
        <p:nvPr/>
      </p:nvGrpSpPr>
      <p:grpSpPr>
        <a:xfrm>
          <a:off x="0" y="0"/>
          <a:ext cx="0" cy="0"/>
          <a:chOff x="0" y="0"/>
          <a:chExt cx="0" cy="0"/>
        </a:xfrm>
      </p:grpSpPr>
      <p:sp>
        <p:nvSpPr>
          <p:cNvPr id="2" name="TextBox 2"/>
          <p:cNvSpPr txBox="1"/>
          <p:nvPr/>
        </p:nvSpPr>
        <p:spPr>
          <a:xfrm>
            <a:off x="11067650" y="8931712"/>
            <a:ext cx="6191650" cy="331437"/>
          </a:xfrm>
          <a:prstGeom prst="rect">
            <a:avLst/>
          </a:prstGeom>
        </p:spPr>
        <p:txBody>
          <a:bodyPr lIns="0" tIns="0" rIns="0" bIns="0" rtlCol="0" anchor="t">
            <a:spAutoFit/>
          </a:bodyPr>
          <a:lstStyle/>
          <a:p>
            <a:pPr algn="r">
              <a:lnSpc>
                <a:spcPts val="2769"/>
              </a:lnSpc>
            </a:pPr>
            <a:r>
              <a:rPr lang="en-US" sz="2000" spc="197" dirty="0">
                <a:solidFill>
                  <a:srgbClr val="224187"/>
                </a:solidFill>
                <a:latin typeface="Tex Gyre Adventor" charset="-52"/>
              </a:rPr>
              <a:t>МГО ПРОФАВИА</a:t>
            </a:r>
          </a:p>
        </p:txBody>
      </p:sp>
      <p:grpSp>
        <p:nvGrpSpPr>
          <p:cNvPr id="3" name="Group 3"/>
          <p:cNvGrpSpPr/>
          <p:nvPr/>
        </p:nvGrpSpPr>
        <p:grpSpPr>
          <a:xfrm>
            <a:off x="1028700" y="1028700"/>
            <a:ext cx="16230600" cy="8229600"/>
            <a:chOff x="0" y="0"/>
            <a:chExt cx="21640800" cy="10972800"/>
          </a:xfrm>
        </p:grpSpPr>
        <p:sp>
          <p:nvSpPr>
            <p:cNvPr id="4" name="TextBox 4"/>
            <p:cNvSpPr txBox="1"/>
            <p:nvPr/>
          </p:nvSpPr>
          <p:spPr>
            <a:xfrm>
              <a:off x="0" y="1805884"/>
              <a:ext cx="21640800" cy="1079612"/>
            </a:xfrm>
            <a:prstGeom prst="rect">
              <a:avLst/>
            </a:prstGeom>
          </p:spPr>
          <p:txBody>
            <a:bodyPr lIns="0" tIns="0" rIns="0" bIns="0" rtlCol="0" anchor="t">
              <a:spAutoFit/>
            </a:bodyPr>
            <a:lstStyle/>
            <a:p>
              <a:pPr indent="457200" algn="just">
                <a:lnSpc>
                  <a:spcPts val="3300"/>
                </a:lnSpc>
              </a:pPr>
              <a:r>
                <a:rPr lang="en-US" sz="2200" dirty="0">
                  <a:solidFill>
                    <a:srgbClr val="000000"/>
                  </a:solidFill>
                  <a:latin typeface="Tex Gyre Adventor" charset="-52"/>
                </a:rPr>
                <a:t>Для целей правовой защиты было проведено 220 проверок исполнения работодателями законодательства, </a:t>
              </a:r>
              <a:r>
                <a:rPr lang="en-US" sz="2200" dirty="0" smtClean="0">
                  <a:solidFill>
                    <a:srgbClr val="000000"/>
                  </a:solidFill>
                  <a:latin typeface="Tex Gyre Adventor" charset="-52"/>
                </a:rPr>
                <a:t>в </a:t>
              </a:r>
              <a:r>
                <a:rPr lang="en-US" sz="2200" dirty="0">
                  <a:solidFill>
                    <a:srgbClr val="000000"/>
                  </a:solidFill>
                  <a:latin typeface="Tex Gyre Adventor" charset="-52"/>
                </a:rPr>
                <a:t>результате которых было выявлено и обеспечено устранение 85 нарушений прав работников.</a:t>
              </a:r>
            </a:p>
          </p:txBody>
        </p:sp>
        <p:sp>
          <p:nvSpPr>
            <p:cNvPr id="5" name="AutoShape 5"/>
            <p:cNvSpPr/>
            <p:nvPr/>
          </p:nvSpPr>
          <p:spPr>
            <a:xfrm>
              <a:off x="0" y="10342000"/>
              <a:ext cx="631036" cy="630800"/>
            </a:xfrm>
            <a:prstGeom prst="rect">
              <a:avLst/>
            </a:prstGeom>
            <a:solidFill>
              <a:srgbClr val="224187"/>
            </a:solidFill>
          </p:spPr>
        </p:sp>
        <p:sp>
          <p:nvSpPr>
            <p:cNvPr id="6" name="AutoShape 6"/>
            <p:cNvSpPr/>
            <p:nvPr/>
          </p:nvSpPr>
          <p:spPr>
            <a:xfrm>
              <a:off x="20057259" y="0"/>
              <a:ext cx="1583541" cy="1582949"/>
            </a:xfrm>
            <a:prstGeom prst="rect">
              <a:avLst/>
            </a:prstGeom>
            <a:solidFill>
              <a:srgbClr val="224187"/>
            </a:solidFill>
          </p:spPr>
        </p:sp>
        <p:sp>
          <p:nvSpPr>
            <p:cNvPr id="7" name="TextBox 7"/>
            <p:cNvSpPr txBox="1"/>
            <p:nvPr/>
          </p:nvSpPr>
          <p:spPr>
            <a:xfrm>
              <a:off x="0" y="9525"/>
              <a:ext cx="16525924" cy="841000"/>
            </a:xfrm>
            <a:prstGeom prst="rect">
              <a:avLst/>
            </a:prstGeom>
          </p:spPr>
          <p:txBody>
            <a:bodyPr lIns="0" tIns="0" rIns="0" bIns="0" rtlCol="0" anchor="t">
              <a:spAutoFit/>
            </a:bodyPr>
            <a:lstStyle/>
            <a:p>
              <a:pPr>
                <a:lnSpc>
                  <a:spcPts val="5160"/>
                </a:lnSpc>
              </a:pPr>
              <a:r>
                <a:rPr lang="en-US" sz="4300" spc="343" dirty="0">
                  <a:solidFill>
                    <a:srgbClr val="224187"/>
                  </a:solidFill>
                  <a:latin typeface="Tex Gyre Adventor Bold" charset="-52"/>
                </a:rPr>
                <a:t>ПРАВОЗАЩИТНАЯ РАБОТА</a:t>
              </a:r>
            </a:p>
          </p:txBody>
        </p:sp>
        <p:sp>
          <p:nvSpPr>
            <p:cNvPr id="8" name="AutoShape 8"/>
            <p:cNvSpPr/>
            <p:nvPr/>
          </p:nvSpPr>
          <p:spPr>
            <a:xfrm>
              <a:off x="0" y="1358900"/>
              <a:ext cx="1143000" cy="203200"/>
            </a:xfrm>
            <a:prstGeom prst="rect">
              <a:avLst/>
            </a:prstGeom>
            <a:solidFill>
              <a:srgbClr val="224187"/>
            </a:solidFill>
          </p:spPr>
        </p:sp>
      </p:grpSp>
      <p:graphicFrame>
        <p:nvGraphicFramePr>
          <p:cNvPr id="9" name="Диаграмма 8"/>
          <p:cNvGraphicFramePr>
            <a:graphicFrameLocks/>
          </p:cNvGraphicFramePr>
          <p:nvPr/>
        </p:nvGraphicFramePr>
        <p:xfrm>
          <a:off x="1066800" y="3390900"/>
          <a:ext cx="8534400" cy="5257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7F8F3"/>
        </a:solidFill>
        <a:effectLst/>
      </p:bgPr>
    </p:bg>
    <p:spTree>
      <p:nvGrpSpPr>
        <p:cNvPr id="1" name=""/>
        <p:cNvGrpSpPr/>
        <p:nvPr/>
      </p:nvGrpSpPr>
      <p:grpSpPr>
        <a:xfrm>
          <a:off x="0" y="0"/>
          <a:ext cx="0" cy="0"/>
          <a:chOff x="0" y="0"/>
          <a:chExt cx="0" cy="0"/>
        </a:xfrm>
      </p:grpSpPr>
      <p:sp>
        <p:nvSpPr>
          <p:cNvPr id="2" name="TextBox 2"/>
          <p:cNvSpPr txBox="1"/>
          <p:nvPr/>
        </p:nvSpPr>
        <p:spPr>
          <a:xfrm>
            <a:off x="11067650" y="8931712"/>
            <a:ext cx="6191650" cy="326588"/>
          </a:xfrm>
          <a:prstGeom prst="rect">
            <a:avLst/>
          </a:prstGeom>
        </p:spPr>
        <p:txBody>
          <a:bodyPr lIns="0" tIns="0" rIns="0" bIns="0" rtlCol="0" anchor="t">
            <a:spAutoFit/>
          </a:bodyPr>
          <a:lstStyle/>
          <a:p>
            <a:pPr algn="r">
              <a:lnSpc>
                <a:spcPts val="2769"/>
              </a:lnSpc>
            </a:pPr>
            <a:r>
              <a:rPr lang="en-US" sz="1978" spc="197" dirty="0">
                <a:solidFill>
                  <a:srgbClr val="224187"/>
                </a:solidFill>
                <a:latin typeface="Tex Gyre Adventor"/>
              </a:rPr>
              <a:t>МГО ПРОФАВИА</a:t>
            </a:r>
          </a:p>
        </p:txBody>
      </p:sp>
      <p:grpSp>
        <p:nvGrpSpPr>
          <p:cNvPr id="3" name="Group 3"/>
          <p:cNvGrpSpPr/>
          <p:nvPr/>
        </p:nvGrpSpPr>
        <p:grpSpPr>
          <a:xfrm>
            <a:off x="1028700" y="1028700"/>
            <a:ext cx="16230600" cy="8229600"/>
            <a:chOff x="0" y="0"/>
            <a:chExt cx="21640800" cy="10972800"/>
          </a:xfrm>
        </p:grpSpPr>
        <p:sp>
          <p:nvSpPr>
            <p:cNvPr id="4" name="TextBox 4"/>
            <p:cNvSpPr txBox="1"/>
            <p:nvPr/>
          </p:nvSpPr>
          <p:spPr>
            <a:xfrm>
              <a:off x="0" y="1790525"/>
              <a:ext cx="21640800" cy="1692771"/>
            </a:xfrm>
            <a:prstGeom prst="rect">
              <a:avLst/>
            </a:prstGeom>
          </p:spPr>
          <p:txBody>
            <a:bodyPr lIns="0" tIns="0" rIns="0" bIns="0" rtlCol="0" anchor="t">
              <a:spAutoFit/>
            </a:bodyPr>
            <a:lstStyle/>
            <a:p>
              <a:pPr indent="457200" algn="just">
                <a:lnSpc>
                  <a:spcPts val="3300"/>
                </a:lnSpc>
              </a:pPr>
              <a:r>
                <a:rPr lang="en-US" sz="2200" dirty="0">
                  <a:solidFill>
                    <a:srgbClr val="000000"/>
                  </a:solidFill>
                  <a:latin typeface="Tex Gyre Adventor" charset="-52"/>
                </a:rPr>
                <a:t>Благодаря проведению онлайн консультаций, консультаций по телефону и консультаций на личном приеме, а также при посещении организаций удалось сохранить и защитить права 2316 членов </a:t>
              </a:r>
              <a:r>
                <a:rPr lang="ru-RU" sz="2200" dirty="0" smtClean="0">
                  <a:solidFill>
                    <a:srgbClr val="000000"/>
                  </a:solidFill>
                  <a:latin typeface="Tex Gyre Adventor" charset="-52"/>
                </a:rPr>
                <a:t>Профсоюза</a:t>
              </a:r>
              <a:r>
                <a:rPr lang="en-US" sz="2200" dirty="0" smtClean="0">
                  <a:solidFill>
                    <a:srgbClr val="000000"/>
                  </a:solidFill>
                  <a:latin typeface="Tex Gyre Adventor" charset="-52"/>
                </a:rPr>
                <a:t>, </a:t>
              </a:r>
              <a:r>
                <a:rPr lang="en-US" sz="2200" dirty="0">
                  <a:solidFill>
                    <a:srgbClr val="000000"/>
                  </a:solidFill>
                  <a:latin typeface="Tex Gyre Adventor" charset="-52"/>
                </a:rPr>
                <a:t>7 из которых восстановлены </a:t>
              </a:r>
              <a:r>
                <a:rPr lang="ru-RU" sz="2200" dirty="0" smtClean="0">
                  <a:solidFill>
                    <a:srgbClr val="000000"/>
                  </a:solidFill>
                  <a:latin typeface="Tex Gyre Adventor" charset="-52"/>
                </a:rPr>
                <a:t>           </a:t>
              </a:r>
              <a:r>
                <a:rPr lang="en-US" sz="2200" dirty="0" smtClean="0">
                  <a:solidFill>
                    <a:srgbClr val="000000"/>
                  </a:solidFill>
                  <a:latin typeface="Tex Gyre Adventor" charset="-52"/>
                </a:rPr>
                <a:t>на </a:t>
              </a:r>
              <a:r>
                <a:rPr lang="en-US" sz="2200" dirty="0">
                  <a:solidFill>
                    <a:srgbClr val="000000"/>
                  </a:solidFill>
                  <a:latin typeface="Tex Gyre Adventor" charset="-52"/>
                </a:rPr>
                <a:t>работе по решению суда.</a:t>
              </a:r>
            </a:p>
          </p:txBody>
        </p:sp>
        <p:sp>
          <p:nvSpPr>
            <p:cNvPr id="5" name="AutoShape 5"/>
            <p:cNvSpPr/>
            <p:nvPr/>
          </p:nvSpPr>
          <p:spPr>
            <a:xfrm>
              <a:off x="0" y="10342000"/>
              <a:ext cx="631036" cy="630800"/>
            </a:xfrm>
            <a:prstGeom prst="rect">
              <a:avLst/>
            </a:prstGeom>
            <a:solidFill>
              <a:srgbClr val="224187"/>
            </a:solidFill>
          </p:spPr>
        </p:sp>
        <p:sp>
          <p:nvSpPr>
            <p:cNvPr id="6" name="AutoShape 6"/>
            <p:cNvSpPr/>
            <p:nvPr/>
          </p:nvSpPr>
          <p:spPr>
            <a:xfrm>
              <a:off x="20057259" y="0"/>
              <a:ext cx="1583541" cy="1582949"/>
            </a:xfrm>
            <a:prstGeom prst="rect">
              <a:avLst/>
            </a:prstGeom>
            <a:solidFill>
              <a:srgbClr val="224187"/>
            </a:solidFill>
          </p:spPr>
        </p:sp>
        <p:sp>
          <p:nvSpPr>
            <p:cNvPr id="7" name="TextBox 7"/>
            <p:cNvSpPr txBox="1"/>
            <p:nvPr/>
          </p:nvSpPr>
          <p:spPr>
            <a:xfrm>
              <a:off x="0" y="9525"/>
              <a:ext cx="16525924" cy="841000"/>
            </a:xfrm>
            <a:prstGeom prst="rect">
              <a:avLst/>
            </a:prstGeom>
          </p:spPr>
          <p:txBody>
            <a:bodyPr lIns="0" tIns="0" rIns="0" bIns="0" rtlCol="0" anchor="t">
              <a:spAutoFit/>
            </a:bodyPr>
            <a:lstStyle/>
            <a:p>
              <a:pPr>
                <a:lnSpc>
                  <a:spcPts val="5160"/>
                </a:lnSpc>
              </a:pPr>
              <a:r>
                <a:rPr lang="en-US" sz="4300" spc="343" dirty="0">
                  <a:solidFill>
                    <a:srgbClr val="224187"/>
                  </a:solidFill>
                  <a:latin typeface="Tex Gyre Adventor Bold" charset="-52"/>
                </a:rPr>
                <a:t>ПРАВОЗАЩИТНАЯ РАБОТА</a:t>
              </a:r>
            </a:p>
          </p:txBody>
        </p:sp>
        <p:sp>
          <p:nvSpPr>
            <p:cNvPr id="8" name="AutoShape 8"/>
            <p:cNvSpPr/>
            <p:nvPr/>
          </p:nvSpPr>
          <p:spPr>
            <a:xfrm>
              <a:off x="0" y="1358900"/>
              <a:ext cx="1143000" cy="203200"/>
            </a:xfrm>
            <a:prstGeom prst="rect">
              <a:avLst/>
            </a:prstGeom>
            <a:solidFill>
              <a:srgbClr val="224187"/>
            </a:solidFill>
          </p:spPr>
        </p:sp>
      </p:grpSp>
      <p:graphicFrame>
        <p:nvGraphicFramePr>
          <p:cNvPr id="9" name="Диаграмма 8"/>
          <p:cNvGraphicFramePr>
            <a:graphicFrameLocks/>
          </p:cNvGraphicFramePr>
          <p:nvPr/>
        </p:nvGraphicFramePr>
        <p:xfrm>
          <a:off x="914400" y="3695700"/>
          <a:ext cx="10515600" cy="495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cstate="print"/>
          <a:srcRect t="17579" b="17579"/>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7098102" cy="2476500"/>
            <a:chOff x="0" y="0"/>
            <a:chExt cx="9464136" cy="3302000"/>
          </a:xfrm>
        </p:grpSpPr>
        <p:sp>
          <p:nvSpPr>
            <p:cNvPr id="3" name="TextBox 3"/>
            <p:cNvSpPr txBox="1"/>
            <p:nvPr/>
          </p:nvSpPr>
          <p:spPr>
            <a:xfrm>
              <a:off x="0" y="0"/>
              <a:ext cx="9464136" cy="2377232"/>
            </a:xfrm>
            <a:prstGeom prst="rect">
              <a:avLst/>
            </a:prstGeom>
          </p:spPr>
          <p:txBody>
            <a:bodyPr lIns="0" tIns="0" rIns="0" bIns="0" rtlCol="0" anchor="t">
              <a:spAutoFit/>
            </a:bodyPr>
            <a:lstStyle/>
            <a:p>
              <a:pPr>
                <a:lnSpc>
                  <a:spcPts val="7200"/>
                </a:lnSpc>
              </a:pPr>
              <a:r>
                <a:rPr lang="en-US" sz="5500" spc="480" dirty="0">
                  <a:solidFill>
                    <a:srgbClr val="F7F8F3"/>
                  </a:solidFill>
                  <a:latin typeface="Tex Gyre Adventor Bold" charset="-52"/>
                </a:rPr>
                <a:t>ОХРАНА ТРУДА И ЭКОЛОГИЯ</a:t>
              </a:r>
            </a:p>
          </p:txBody>
        </p:sp>
        <p:sp>
          <p:nvSpPr>
            <p:cNvPr id="4" name="AutoShape 4"/>
            <p:cNvSpPr/>
            <p:nvPr/>
          </p:nvSpPr>
          <p:spPr>
            <a:xfrm>
              <a:off x="0" y="3098800"/>
              <a:ext cx="1143000" cy="203200"/>
            </a:xfrm>
            <a:prstGeom prst="rect">
              <a:avLst/>
            </a:prstGeom>
            <a:solidFill>
              <a:srgbClr val="F7F8F3"/>
            </a:solidFill>
          </p:spPr>
        </p:sp>
      </p:grpSp>
      <p:sp>
        <p:nvSpPr>
          <p:cNvPr id="5" name="AutoShape 5"/>
          <p:cNvSpPr/>
          <p:nvPr/>
        </p:nvSpPr>
        <p:spPr>
          <a:xfrm>
            <a:off x="8984759" y="0"/>
            <a:ext cx="9303241" cy="10287000"/>
          </a:xfrm>
          <a:prstGeom prst="rect">
            <a:avLst/>
          </a:prstGeom>
          <a:solidFill>
            <a:srgbClr val="FFFFFF">
              <a:alpha val="89803"/>
            </a:srgbClr>
          </a:solidFill>
        </p:spPr>
      </p:sp>
      <p:sp>
        <p:nvSpPr>
          <p:cNvPr id="6" name="AutoShape 6"/>
          <p:cNvSpPr/>
          <p:nvPr/>
        </p:nvSpPr>
        <p:spPr>
          <a:xfrm>
            <a:off x="1028700" y="8785200"/>
            <a:ext cx="473277" cy="473100"/>
          </a:xfrm>
          <a:prstGeom prst="rect">
            <a:avLst/>
          </a:prstGeom>
          <a:solidFill>
            <a:srgbClr val="F7F8F3"/>
          </a:solidFill>
        </p:spPr>
      </p:sp>
      <p:grpSp>
        <p:nvGrpSpPr>
          <p:cNvPr id="7" name="Group 7"/>
          <p:cNvGrpSpPr/>
          <p:nvPr/>
        </p:nvGrpSpPr>
        <p:grpSpPr>
          <a:xfrm>
            <a:off x="9492088" y="1226820"/>
            <a:ext cx="7767212" cy="8243376"/>
            <a:chOff x="0" y="0"/>
            <a:chExt cx="10356283" cy="10991169"/>
          </a:xfrm>
        </p:grpSpPr>
        <p:sp>
          <p:nvSpPr>
            <p:cNvPr id="8" name="AutoShape 8"/>
            <p:cNvSpPr/>
            <p:nvPr/>
          </p:nvSpPr>
          <p:spPr>
            <a:xfrm>
              <a:off x="9725247" y="0"/>
              <a:ext cx="631036" cy="630800"/>
            </a:xfrm>
            <a:prstGeom prst="rect">
              <a:avLst/>
            </a:prstGeom>
            <a:solidFill>
              <a:srgbClr val="224187"/>
            </a:solidFill>
          </p:spPr>
        </p:sp>
        <p:sp>
          <p:nvSpPr>
            <p:cNvPr id="9" name="TextBox 9"/>
            <p:cNvSpPr txBox="1"/>
            <p:nvPr/>
          </p:nvSpPr>
          <p:spPr>
            <a:xfrm>
              <a:off x="0" y="780595"/>
              <a:ext cx="10356283" cy="10210574"/>
            </a:xfrm>
            <a:prstGeom prst="rect">
              <a:avLst/>
            </a:prstGeom>
          </p:spPr>
          <p:txBody>
            <a:bodyPr lIns="0" tIns="0" rIns="0" bIns="0" rtlCol="0" anchor="t">
              <a:spAutoFit/>
            </a:bodyPr>
            <a:lstStyle/>
            <a:p>
              <a:pPr indent="457200" algn="just">
                <a:lnSpc>
                  <a:spcPts val="3000"/>
                </a:lnSpc>
              </a:pPr>
              <a:r>
                <a:rPr lang="en-US" sz="1900" dirty="0">
                  <a:solidFill>
                    <a:srgbClr val="000000"/>
                  </a:solidFill>
                  <a:latin typeface="Tex Gyre Adventor" charset="-52"/>
                </a:rPr>
                <a:t>Здоровье работников, сохранение их трудоспособности является одним из важнейших показателей, за которыми стоят не только качество и производительность труда, но и благополучие работников членов Профсоюза.</a:t>
              </a:r>
            </a:p>
            <a:p>
              <a:pPr indent="457200" algn="just">
                <a:lnSpc>
                  <a:spcPts val="3000"/>
                </a:lnSpc>
              </a:pPr>
              <a:r>
                <a:rPr lang="en-US" sz="1900" dirty="0">
                  <a:solidFill>
                    <a:srgbClr val="000000"/>
                  </a:solidFill>
                  <a:latin typeface="Tex Gyre Adventor" charset="-52"/>
                </a:rPr>
                <a:t>Отделом охраны труда и экологии проводится следующая работа:</a:t>
              </a:r>
            </a:p>
            <a:p>
              <a:pPr indent="457200" algn="just">
                <a:lnSpc>
                  <a:spcPts val="3000"/>
                </a:lnSpc>
              </a:pPr>
              <a:r>
                <a:rPr lang="en-US" sz="1900" dirty="0">
                  <a:solidFill>
                    <a:srgbClr val="000000"/>
                  </a:solidFill>
                  <a:latin typeface="Tex Gyre Adventor" charset="-52"/>
                </a:rPr>
                <a:t>Проводятся комплексные проверки соблюдения работодателем требований законодательства об охране труда на предприятиях авиационной промышленности города Москвы, в которых проверяются вредные производства на наличие средств защиты работников, финансирование по охране труда, работа служб охраны труда, обучение по охране труда, работа систем общественного контроля, травматизм (расследование и учет несчастных случаев на производстве), проведение медицинских осмотров, проведение специальной оценки условий труда, обеспечение работников молоком и лечебно-профилактическим питанием, обеспечение работников смывающими средствами, содержание трудовых договоров в соответствии с ТК РФ, обеспеченность санитарно-бытовых помещений и др.</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7F8F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41593"/>
            <a:chOff x="0" y="0"/>
            <a:chExt cx="21640800" cy="10988791"/>
          </a:xfrm>
        </p:grpSpPr>
        <p:sp>
          <p:nvSpPr>
            <p:cNvPr id="3" name="TextBox 3"/>
            <p:cNvSpPr txBox="1"/>
            <p:nvPr/>
          </p:nvSpPr>
          <p:spPr>
            <a:xfrm>
              <a:off x="13385267" y="10546875"/>
              <a:ext cx="8255533" cy="441916"/>
            </a:xfrm>
            <a:prstGeom prst="rect">
              <a:avLst/>
            </a:prstGeom>
          </p:spPr>
          <p:txBody>
            <a:bodyPr lIns="0" tIns="0" rIns="0" bIns="0" rtlCol="0" anchor="t">
              <a:spAutoFit/>
            </a:bodyPr>
            <a:lstStyle/>
            <a:p>
              <a:pPr algn="r">
                <a:lnSpc>
                  <a:spcPts val="2769"/>
                </a:lnSpc>
              </a:pPr>
              <a:r>
                <a:rPr lang="en-US" sz="2000" spc="197" dirty="0">
                  <a:solidFill>
                    <a:srgbClr val="224187"/>
                  </a:solidFill>
                  <a:latin typeface="Tex Gyre Adventor" charset="-52"/>
                </a:rPr>
                <a:t>МГО ПРОФАВИА</a:t>
              </a:r>
            </a:p>
          </p:txBody>
        </p:sp>
        <p:sp>
          <p:nvSpPr>
            <p:cNvPr id="4" name="TextBox 4"/>
            <p:cNvSpPr txBox="1"/>
            <p:nvPr/>
          </p:nvSpPr>
          <p:spPr>
            <a:xfrm>
              <a:off x="0" y="1809009"/>
              <a:ext cx="21640800" cy="7899599"/>
            </a:xfrm>
            <a:prstGeom prst="rect">
              <a:avLst/>
            </a:prstGeom>
          </p:spPr>
          <p:txBody>
            <a:bodyPr lIns="0" tIns="0" rIns="0" bIns="0" rtlCol="0" anchor="t">
              <a:spAutoFit/>
            </a:bodyPr>
            <a:lstStyle/>
            <a:p>
              <a:pPr indent="457200" algn="just">
                <a:lnSpc>
                  <a:spcPts val="3299"/>
                </a:lnSpc>
              </a:pPr>
              <a:r>
                <a:rPr lang="en-US" sz="2200" dirty="0">
                  <a:solidFill>
                    <a:srgbClr val="000000"/>
                  </a:solidFill>
                  <a:latin typeface="Tex Gyre Adventor" charset="-52"/>
                </a:rPr>
                <a:t>Также проводятся посещения предприятий для разъяснения спорных вопросов в части гарантий и компенсаций </a:t>
              </a:r>
              <a:r>
                <a:rPr lang="ru-RU" sz="2200" dirty="0" smtClean="0">
                  <a:solidFill>
                    <a:srgbClr val="000000"/>
                  </a:solidFill>
                  <a:latin typeface="Tex Gyre Adventor" charset="-52"/>
                </a:rPr>
                <a:t>            </a:t>
              </a:r>
              <a:r>
                <a:rPr lang="en-US" sz="2200" dirty="0" smtClean="0">
                  <a:solidFill>
                    <a:srgbClr val="000000"/>
                  </a:solidFill>
                  <a:latin typeface="Tex Gyre Adventor" charset="-52"/>
                </a:rPr>
                <a:t>за</a:t>
              </a:r>
              <a:r>
                <a:rPr lang="ru-RU" sz="2200" dirty="0" smtClean="0">
                  <a:solidFill>
                    <a:srgbClr val="000000"/>
                  </a:solidFill>
                  <a:latin typeface="Tex Gyre Adventor" charset="-52"/>
                </a:rPr>
                <a:t> </a:t>
              </a:r>
              <a:r>
                <a:rPr lang="en-US" sz="2200" dirty="0" smtClean="0">
                  <a:solidFill>
                    <a:srgbClr val="000000"/>
                  </a:solidFill>
                  <a:latin typeface="Tex Gyre Adventor" charset="-52"/>
                </a:rPr>
                <a:t>работу </a:t>
              </a:r>
              <a:r>
                <a:rPr lang="en-US" sz="2200" dirty="0">
                  <a:solidFill>
                    <a:srgbClr val="000000"/>
                  </a:solidFill>
                  <a:latin typeface="Tex Gyre Adventor" charset="-52"/>
                </a:rPr>
                <a:t>во вредных условиях труда. Мероприятия по разъяснению и консультированию, а также ряд проверок осуществляются совместно ЦК Профсоюза. Руководителями предприятий за отчетный период были обеспечены </a:t>
              </a:r>
              <a:r>
                <a:rPr lang="ru-RU" sz="2200" dirty="0" smtClean="0">
                  <a:solidFill>
                    <a:srgbClr val="000000"/>
                  </a:solidFill>
                  <a:latin typeface="Tex Gyre Adventor" charset="-52"/>
                </a:rPr>
                <a:t>               </a:t>
              </a:r>
              <a:r>
                <a:rPr lang="en-US" sz="2200" dirty="0" smtClean="0">
                  <a:solidFill>
                    <a:srgbClr val="000000"/>
                  </a:solidFill>
                  <a:latin typeface="Tex Gyre Adventor" charset="-52"/>
                </a:rPr>
                <a:t>все </a:t>
              </a:r>
              <a:r>
                <a:rPr lang="en-US" sz="2200" dirty="0">
                  <a:solidFill>
                    <a:srgbClr val="000000"/>
                  </a:solidFill>
                  <a:latin typeface="Tex Gyre Adventor" charset="-52"/>
                </a:rPr>
                <a:t>условия для осуществления быстрого и качественного обследования, а также своевременно рассмотрены Представления и направлены в МГО Профавиа письма с информацией о рассмотрении Представлений и принятии мер. Осуществляется проверка проектов коллективных договоров, разработанных на предприятиях отрасли с выдачей рекомендаций и замечаний касаемо раздела «Охрана труда».</a:t>
              </a:r>
            </a:p>
            <a:p>
              <a:pPr indent="457200" algn="just">
                <a:lnSpc>
                  <a:spcPts val="3299"/>
                </a:lnSpc>
              </a:pPr>
              <a:endParaRPr sz="2200" dirty="0">
                <a:latin typeface="Tex Gyre Adventor" charset="-52"/>
              </a:endParaRPr>
            </a:p>
            <a:p>
              <a:pPr indent="457200" algn="just">
                <a:lnSpc>
                  <a:spcPts val="3300"/>
                </a:lnSpc>
              </a:pPr>
              <a:r>
                <a:rPr lang="en-US" sz="2200" dirty="0">
                  <a:solidFill>
                    <a:srgbClr val="000000"/>
                  </a:solidFill>
                  <a:latin typeface="Tex Gyre Adventor" charset="-52"/>
                </a:rPr>
                <a:t>По существу выявленных нарушений можно сделать вывод, что на предприятиях отрасли присутствует ряд общих нарушений таких как: численность службы охраны труда не соответствует нормам; нарушение хранения и учета выдачи СИЗ; не назначен персонал, ответственный за состояние и содержание аптечек в подразделениях; не организована стирка спецодежды; неисправны системы вентиляции; содержание трудовых договоров в части охраны труда не соответствуют требованиям Трудового кодекса; не организованы комнаты приемы пищи; санитарно-бытовые помещения находятся </a:t>
              </a:r>
              <a:r>
                <a:rPr lang="ru-RU" sz="2200" dirty="0" smtClean="0">
                  <a:solidFill>
                    <a:srgbClr val="000000"/>
                  </a:solidFill>
                  <a:latin typeface="Tex Gyre Adventor" charset="-52"/>
                </a:rPr>
                <a:t>           </a:t>
              </a:r>
              <a:r>
                <a:rPr lang="en-US" sz="2200" dirty="0" smtClean="0">
                  <a:solidFill>
                    <a:srgbClr val="000000"/>
                  </a:solidFill>
                  <a:latin typeface="Tex Gyre Adventor" charset="-52"/>
                </a:rPr>
                <a:t>в </a:t>
              </a:r>
              <a:r>
                <a:rPr lang="en-US" sz="2200" dirty="0">
                  <a:solidFill>
                    <a:srgbClr val="000000"/>
                  </a:solidFill>
                  <a:latin typeface="Tex Gyre Adventor" charset="-52"/>
                </a:rPr>
                <a:t>неудовлетворительном состоянии; в организациях отсутствуют комитеты или комиссии по охране труда.</a:t>
              </a:r>
            </a:p>
          </p:txBody>
        </p:sp>
        <p:sp>
          <p:nvSpPr>
            <p:cNvPr id="5" name="AutoShape 5"/>
            <p:cNvSpPr/>
            <p:nvPr/>
          </p:nvSpPr>
          <p:spPr>
            <a:xfrm>
              <a:off x="0" y="10342000"/>
              <a:ext cx="631036" cy="630800"/>
            </a:xfrm>
            <a:prstGeom prst="rect">
              <a:avLst/>
            </a:prstGeom>
            <a:solidFill>
              <a:srgbClr val="224187"/>
            </a:solidFill>
          </p:spPr>
        </p:sp>
        <p:sp>
          <p:nvSpPr>
            <p:cNvPr id="6" name="AutoShape 6"/>
            <p:cNvSpPr/>
            <p:nvPr/>
          </p:nvSpPr>
          <p:spPr>
            <a:xfrm>
              <a:off x="20057259" y="0"/>
              <a:ext cx="1583541" cy="1582949"/>
            </a:xfrm>
            <a:prstGeom prst="rect">
              <a:avLst/>
            </a:prstGeom>
            <a:solidFill>
              <a:srgbClr val="224187"/>
            </a:solidFill>
          </p:spPr>
        </p:sp>
        <p:sp>
          <p:nvSpPr>
            <p:cNvPr id="7" name="TextBox 7"/>
            <p:cNvSpPr txBox="1"/>
            <p:nvPr/>
          </p:nvSpPr>
          <p:spPr>
            <a:xfrm>
              <a:off x="0" y="9525"/>
              <a:ext cx="16525924" cy="841000"/>
            </a:xfrm>
            <a:prstGeom prst="rect">
              <a:avLst/>
            </a:prstGeom>
          </p:spPr>
          <p:txBody>
            <a:bodyPr lIns="0" tIns="0" rIns="0" bIns="0" rtlCol="0" anchor="t">
              <a:spAutoFit/>
            </a:bodyPr>
            <a:lstStyle/>
            <a:p>
              <a:pPr>
                <a:lnSpc>
                  <a:spcPts val="5160"/>
                </a:lnSpc>
              </a:pPr>
              <a:r>
                <a:rPr lang="en-US" sz="4300" spc="343" dirty="0">
                  <a:solidFill>
                    <a:srgbClr val="224187"/>
                  </a:solidFill>
                  <a:latin typeface="Tex Gyre Adventor Bold" charset="-52"/>
                </a:rPr>
                <a:t>ОХРАНА ТРУДА И ЭКОЛОГИЯ</a:t>
              </a:r>
            </a:p>
          </p:txBody>
        </p:sp>
        <p:sp>
          <p:nvSpPr>
            <p:cNvPr id="8" name="AutoShape 8"/>
            <p:cNvSpPr/>
            <p:nvPr/>
          </p:nvSpPr>
          <p:spPr>
            <a:xfrm>
              <a:off x="0" y="1358900"/>
              <a:ext cx="1143000" cy="203200"/>
            </a:xfrm>
            <a:prstGeom prst="rect">
              <a:avLst/>
            </a:prstGeom>
            <a:solidFill>
              <a:srgbClr val="224187"/>
            </a:solidFill>
          </p:spPr>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srcRect t="7812" b="7812"/>
          <a:stretch>
            <a:fillRect/>
          </a:stretch>
        </a:blipFill>
        <a:effectLst/>
      </p:bgPr>
    </p:bg>
    <p:spTree>
      <p:nvGrpSpPr>
        <p:cNvPr id="1" name=""/>
        <p:cNvGrpSpPr/>
        <p:nvPr/>
      </p:nvGrpSpPr>
      <p:grpSpPr>
        <a:xfrm>
          <a:off x="0" y="0"/>
          <a:ext cx="0" cy="0"/>
          <a:chOff x="0" y="0"/>
          <a:chExt cx="0" cy="0"/>
        </a:xfrm>
      </p:grpSpPr>
      <p:sp>
        <p:nvSpPr>
          <p:cNvPr id="2" name="TextBox 2"/>
          <p:cNvSpPr txBox="1"/>
          <p:nvPr/>
        </p:nvSpPr>
        <p:spPr>
          <a:xfrm>
            <a:off x="1028700" y="1032828"/>
            <a:ext cx="16230600" cy="7950895"/>
          </a:xfrm>
          <a:prstGeom prst="rect">
            <a:avLst/>
          </a:prstGeom>
        </p:spPr>
        <p:txBody>
          <a:bodyPr lIns="0" tIns="0" rIns="0" bIns="0" rtlCol="0" anchor="t">
            <a:spAutoFit/>
          </a:bodyPr>
          <a:lstStyle/>
          <a:p>
            <a:pPr indent="457200" algn="just">
              <a:lnSpc>
                <a:spcPts val="3079"/>
              </a:lnSpc>
            </a:pPr>
            <a:r>
              <a:rPr lang="en-US" sz="2200" dirty="0">
                <a:solidFill>
                  <a:srgbClr val="F7F8F3"/>
                </a:solidFill>
                <a:latin typeface="Tex Gyre Adventor" charset="-52"/>
              </a:rPr>
              <a:t>В соответствии с графиком повышения квалификации профсоюзных кадров и актива 2 раза в год в мае и ноябре </a:t>
            </a:r>
            <a:r>
              <a:rPr lang="ru-RU" sz="2200" dirty="0" smtClean="0">
                <a:solidFill>
                  <a:srgbClr val="F7F8F3"/>
                </a:solidFill>
                <a:latin typeface="Tex Gyre Adventor" charset="-52"/>
              </a:rPr>
              <a:t>            </a:t>
            </a:r>
            <a:r>
              <a:rPr lang="en-US" sz="2200" dirty="0" smtClean="0">
                <a:solidFill>
                  <a:srgbClr val="F7F8F3"/>
                </a:solidFill>
                <a:latin typeface="Tex Gyre Adventor" charset="-52"/>
              </a:rPr>
              <a:t>на </a:t>
            </a:r>
            <a:r>
              <a:rPr lang="en-US" sz="2200" dirty="0">
                <a:solidFill>
                  <a:srgbClr val="F7F8F3"/>
                </a:solidFill>
                <a:latin typeface="Tex Gyre Adventor" charset="-52"/>
              </a:rPr>
              <a:t>базе УИЦ МФП проходят семинар-совещания для уполномоченных по охране труда и специалистов служб охраны труда, на которых рассматриваются актуальные вопросы, такие как: предоставление гарантий и компенсаций за вредные условия труда, изменения в законодательстве по охране труда, финансирование предупредительных мер по охране труда за счет средств ФСС, проведение медицинских осмотров, обязательное социальное страхование от несчастных случаев </a:t>
            </a:r>
            <a:r>
              <a:rPr lang="ru-RU" sz="2200" dirty="0" smtClean="0">
                <a:solidFill>
                  <a:srgbClr val="F7F8F3"/>
                </a:solidFill>
                <a:latin typeface="Tex Gyre Adventor" charset="-52"/>
              </a:rPr>
              <a:t>     </a:t>
            </a:r>
            <a:r>
              <a:rPr lang="en-US" sz="2200" dirty="0" smtClean="0">
                <a:solidFill>
                  <a:srgbClr val="F7F8F3"/>
                </a:solidFill>
                <a:latin typeface="Tex Gyre Adventor" charset="-52"/>
              </a:rPr>
              <a:t>на </a:t>
            </a:r>
            <a:r>
              <a:rPr lang="en-US" sz="2200" dirty="0">
                <a:solidFill>
                  <a:srgbClr val="F7F8F3"/>
                </a:solidFill>
                <a:latin typeface="Tex Gyre Adventor" charset="-52"/>
              </a:rPr>
              <a:t>производстве и профессиональных заболеваний, расследование несчастных случаев на производстве, мотивация </a:t>
            </a:r>
            <a:r>
              <a:rPr lang="ru-RU" sz="2200" dirty="0" smtClean="0">
                <a:solidFill>
                  <a:srgbClr val="F7F8F3"/>
                </a:solidFill>
                <a:latin typeface="Tex Gyre Adventor" charset="-52"/>
              </a:rPr>
              <a:t>          </a:t>
            </a:r>
            <a:r>
              <a:rPr lang="en-US" sz="2200" dirty="0" smtClean="0">
                <a:solidFill>
                  <a:srgbClr val="F7F8F3"/>
                </a:solidFill>
                <a:latin typeface="Tex Gyre Adventor" charset="-52"/>
              </a:rPr>
              <a:t>в </a:t>
            </a:r>
            <a:r>
              <a:rPr lang="en-US" sz="2200" dirty="0">
                <a:solidFill>
                  <a:srgbClr val="F7F8F3"/>
                </a:solidFill>
                <a:latin typeface="Tex Gyre Adventor" charset="-52"/>
              </a:rPr>
              <a:t>области охраны труда, обеспечение работников средствами индивидуальной защиты, финансирование по охране труда, обучение по охране труда и проведение инструктажей, проведение специальной оценки условий труда и др. Также проводится обучение уполномоченных по охране труда по 40-часовой учебной программе на базе УИЦ МФП с выдачей документа об обучении и проверке знаний требований охраны труда.</a:t>
            </a:r>
          </a:p>
          <a:p>
            <a:pPr indent="457200" algn="just">
              <a:lnSpc>
                <a:spcPts val="3079"/>
              </a:lnSpc>
            </a:pPr>
            <a:endParaRPr sz="2200" dirty="0">
              <a:latin typeface="Tex Gyre Adventor" charset="-52"/>
            </a:endParaRPr>
          </a:p>
          <a:p>
            <a:pPr indent="457200" algn="just">
              <a:lnSpc>
                <a:spcPts val="3079"/>
              </a:lnSpc>
            </a:pPr>
            <a:r>
              <a:rPr lang="en-US" sz="2200" dirty="0">
                <a:solidFill>
                  <a:srgbClr val="F7F8F3"/>
                </a:solidFill>
                <a:latin typeface="Tex Gyre Adventor" charset="-52"/>
              </a:rPr>
              <a:t>Технический инспектор труда принимает участие в расследовании большинства тяжелых, смертельных и групповых несчастных случаев (в том числе и случаях естественной смерти работников), произошедших на предприятиях отрасли </a:t>
            </a:r>
            <a:r>
              <a:rPr lang="ru-RU" sz="2200" dirty="0" smtClean="0">
                <a:solidFill>
                  <a:srgbClr val="F7F8F3"/>
                </a:solidFill>
                <a:latin typeface="Tex Gyre Adventor" charset="-52"/>
              </a:rPr>
              <a:t>      </a:t>
            </a:r>
            <a:r>
              <a:rPr lang="en-US" sz="2200" dirty="0" smtClean="0">
                <a:solidFill>
                  <a:srgbClr val="F7F8F3"/>
                </a:solidFill>
                <a:latin typeface="Tex Gyre Adventor" charset="-52"/>
              </a:rPr>
              <a:t>г</a:t>
            </a:r>
            <a:r>
              <a:rPr lang="en-US" sz="2200" dirty="0">
                <a:solidFill>
                  <a:srgbClr val="F7F8F3"/>
                </a:solidFill>
                <a:latin typeface="Tex Gyre Adventor" charset="-52"/>
              </a:rPr>
              <a:t>. Москвы. </a:t>
            </a:r>
          </a:p>
          <a:p>
            <a:pPr indent="457200" algn="just">
              <a:lnSpc>
                <a:spcPts val="3079"/>
              </a:lnSpc>
            </a:pPr>
            <a:endParaRPr sz="2200" dirty="0">
              <a:latin typeface="Tex Gyre Adventor" charset="-52"/>
            </a:endParaRPr>
          </a:p>
          <a:p>
            <a:pPr indent="457200" algn="just">
              <a:lnSpc>
                <a:spcPts val="3079"/>
              </a:lnSpc>
            </a:pPr>
            <a:r>
              <a:rPr lang="en-US" sz="2200" dirty="0">
                <a:solidFill>
                  <a:srgbClr val="F7F8F3"/>
                </a:solidFill>
                <a:latin typeface="Tex Gyre Adventor" charset="-52"/>
              </a:rPr>
              <a:t>Президиум МГО Профавиа регулярно рассматривает и анализирует травматизм на предприятиях отрасли для принятия рекомендаций в целях его снижения.</a:t>
            </a:r>
          </a:p>
          <a:p>
            <a:pPr indent="457200" algn="just">
              <a:lnSpc>
                <a:spcPts val="3079"/>
              </a:lnSpc>
            </a:pPr>
            <a:r>
              <a:rPr lang="en-US" sz="2200" dirty="0">
                <a:solidFill>
                  <a:srgbClr val="F7F8F3"/>
                </a:solidFill>
                <a:latin typeface="Tex Gyre Adventor" charset="-52"/>
              </a:rPr>
              <a:t>За отчетный период основными причинами несчастных случаев на предприятиях отрасли явились неудовлетворительная организация работ, нарушение трудовой дисциплины со стороны работников, недостатки </a:t>
            </a:r>
            <a:r>
              <a:rPr lang="ru-RU" sz="2200" dirty="0" smtClean="0">
                <a:solidFill>
                  <a:srgbClr val="F7F8F3"/>
                </a:solidFill>
                <a:latin typeface="Tex Gyre Adventor" charset="-52"/>
              </a:rPr>
              <a:t>                  </a:t>
            </a:r>
            <a:r>
              <a:rPr lang="en-US" sz="2200" dirty="0" smtClean="0">
                <a:solidFill>
                  <a:srgbClr val="F7F8F3"/>
                </a:solidFill>
                <a:latin typeface="Tex Gyre Adventor" charset="-52"/>
              </a:rPr>
              <a:t>в </a:t>
            </a:r>
            <a:r>
              <a:rPr lang="en-US" sz="2200" dirty="0">
                <a:solidFill>
                  <a:srgbClr val="F7F8F3"/>
                </a:solidFill>
                <a:latin typeface="Tex Gyre Adventor" charset="-52"/>
              </a:rPr>
              <a:t>обучении, ненадлежащий контроль со стороны непосредственных руководителей работ.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7F8F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23912"/>
            <a:ext cx="16230600" cy="8651168"/>
            <a:chOff x="0" y="0"/>
            <a:chExt cx="21640800" cy="11534891"/>
          </a:xfrm>
        </p:grpSpPr>
        <p:sp>
          <p:nvSpPr>
            <p:cNvPr id="3" name="TextBox 3"/>
            <p:cNvSpPr txBox="1"/>
            <p:nvPr/>
          </p:nvSpPr>
          <p:spPr>
            <a:xfrm>
              <a:off x="13385267" y="11092975"/>
              <a:ext cx="8255533" cy="441916"/>
            </a:xfrm>
            <a:prstGeom prst="rect">
              <a:avLst/>
            </a:prstGeom>
          </p:spPr>
          <p:txBody>
            <a:bodyPr lIns="0" tIns="0" rIns="0" bIns="0" rtlCol="0" anchor="t">
              <a:spAutoFit/>
            </a:bodyPr>
            <a:lstStyle/>
            <a:p>
              <a:pPr algn="r">
                <a:lnSpc>
                  <a:spcPts val="2769"/>
                </a:lnSpc>
              </a:pPr>
              <a:r>
                <a:rPr lang="en-US" sz="2000" spc="197" dirty="0">
                  <a:solidFill>
                    <a:srgbClr val="224187"/>
                  </a:solidFill>
                  <a:latin typeface="Tex Gyre Adventor" charset="-52"/>
                </a:rPr>
                <a:t>МГО ПРОФАВИА</a:t>
              </a:r>
            </a:p>
          </p:txBody>
        </p:sp>
        <p:sp>
          <p:nvSpPr>
            <p:cNvPr id="4" name="TextBox 4"/>
            <p:cNvSpPr txBox="1"/>
            <p:nvPr/>
          </p:nvSpPr>
          <p:spPr>
            <a:xfrm>
              <a:off x="0" y="1793135"/>
              <a:ext cx="21640800" cy="8463856"/>
            </a:xfrm>
            <a:prstGeom prst="rect">
              <a:avLst/>
            </a:prstGeom>
          </p:spPr>
          <p:txBody>
            <a:bodyPr lIns="0" tIns="0" rIns="0" bIns="0" rtlCol="0" anchor="t">
              <a:spAutoFit/>
            </a:bodyPr>
            <a:lstStyle/>
            <a:p>
              <a:pPr indent="457200" algn="just">
                <a:lnSpc>
                  <a:spcPts val="3300"/>
                </a:lnSpc>
              </a:pPr>
              <a:r>
                <a:rPr lang="en-US" sz="2200" dirty="0">
                  <a:solidFill>
                    <a:srgbClr val="000000"/>
                  </a:solidFill>
                  <a:latin typeface="Tex Gyre Adventor" charset="-52"/>
                </a:rPr>
                <a:t>В целях снижения травматизма </a:t>
              </a:r>
              <a:r>
                <a:rPr lang="en-US" sz="2200" dirty="0" smtClean="0">
                  <a:solidFill>
                    <a:srgbClr val="000000"/>
                  </a:solidFill>
                  <a:latin typeface="Tex Gyre Adventor" charset="-52"/>
                </a:rPr>
                <a:t>рекомендовано:</a:t>
              </a:r>
              <a:endParaRPr lang="ru-RU" sz="2200" dirty="0" smtClean="0">
                <a:solidFill>
                  <a:srgbClr val="000000"/>
                </a:solidFill>
                <a:latin typeface="Tex Gyre Adventor" charset="-52"/>
              </a:endParaRPr>
            </a:p>
            <a:p>
              <a:pPr marL="714375" indent="712788" algn="just">
                <a:lnSpc>
                  <a:spcPts val="3300"/>
                </a:lnSpc>
                <a:buFont typeface="Wingdings" pitchFamily="2" charset="2"/>
                <a:buChar char="§"/>
              </a:pPr>
              <a:r>
                <a:rPr lang="en-US" sz="2200" dirty="0" smtClean="0">
                  <a:solidFill>
                    <a:srgbClr val="000000"/>
                  </a:solidFill>
                  <a:latin typeface="Tex Gyre Adventor" charset="-52"/>
                </a:rPr>
                <a:t>председателям </a:t>
              </a:r>
              <a:r>
                <a:rPr lang="en-US" sz="2200" dirty="0">
                  <a:solidFill>
                    <a:srgbClr val="000000"/>
                  </a:solidFill>
                  <a:latin typeface="Tex Gyre Adventor" charset="-52"/>
                </a:rPr>
                <a:t>ППОО по возможности развивать институт уполномоченных по охране </a:t>
              </a:r>
              <a:r>
                <a:rPr lang="en-US" sz="2200" dirty="0" smtClean="0">
                  <a:solidFill>
                    <a:srgbClr val="000000"/>
                  </a:solidFill>
                  <a:latin typeface="Tex Gyre Adventor" charset="-52"/>
                </a:rPr>
                <a:t>труда;</a:t>
              </a:r>
              <a:endParaRPr lang="ru-RU" sz="2200" dirty="0" smtClean="0">
                <a:solidFill>
                  <a:srgbClr val="000000"/>
                </a:solidFill>
                <a:latin typeface="Tex Gyre Adventor" charset="-52"/>
              </a:endParaRPr>
            </a:p>
            <a:p>
              <a:pPr marL="714375" indent="712788" algn="just">
                <a:lnSpc>
                  <a:spcPts val="3300"/>
                </a:lnSpc>
                <a:buFont typeface="Wingdings" pitchFamily="2" charset="2"/>
                <a:buChar char="§"/>
              </a:pPr>
              <a:r>
                <a:rPr lang="en-US" sz="2200" dirty="0" smtClean="0">
                  <a:solidFill>
                    <a:srgbClr val="000000"/>
                  </a:solidFill>
                  <a:latin typeface="Tex Gyre Adventor" charset="-52"/>
                </a:rPr>
                <a:t>уполномоченным </a:t>
              </a:r>
              <a:r>
                <a:rPr lang="en-US" sz="2200" dirty="0">
                  <a:solidFill>
                    <a:srgbClr val="000000"/>
                  </a:solidFill>
                  <a:latin typeface="Tex Gyre Adventor" charset="-52"/>
                </a:rPr>
                <a:t>по охране труда совместно со службами охраны труда контролировать выполнение правил внутреннего трудового распорядка в части не допущения работников на рабочих местах в состоянии алкогольного опьянения, соблюдения запрета курения на территории </a:t>
              </a:r>
              <a:r>
                <a:rPr lang="en-US" sz="2200" dirty="0" smtClean="0">
                  <a:solidFill>
                    <a:srgbClr val="000000"/>
                  </a:solidFill>
                  <a:latin typeface="Tex Gyre Adventor" charset="-52"/>
                </a:rPr>
                <a:t>предприятий;</a:t>
              </a:r>
              <a:endParaRPr lang="ru-RU" sz="2200" dirty="0" smtClean="0">
                <a:solidFill>
                  <a:srgbClr val="000000"/>
                </a:solidFill>
                <a:latin typeface="Tex Gyre Adventor" charset="-52"/>
              </a:endParaRPr>
            </a:p>
            <a:p>
              <a:pPr marL="714375" indent="712788" algn="just">
                <a:lnSpc>
                  <a:spcPts val="3300"/>
                </a:lnSpc>
                <a:buFont typeface="Wingdings" pitchFamily="2" charset="2"/>
                <a:buChar char="§"/>
              </a:pPr>
              <a:r>
                <a:rPr lang="en-US" sz="2200" dirty="0" smtClean="0">
                  <a:solidFill>
                    <a:srgbClr val="000000"/>
                  </a:solidFill>
                  <a:latin typeface="Tex Gyre Adventor" charset="-52"/>
                </a:rPr>
                <a:t>уполномоченным </a:t>
              </a:r>
              <a:r>
                <a:rPr lang="en-US" sz="2200" dirty="0">
                  <a:solidFill>
                    <a:srgbClr val="000000"/>
                  </a:solidFill>
                  <a:latin typeface="Tex Gyre Adventor" charset="-52"/>
                </a:rPr>
                <a:t>по охране труда совместно со службами охраны труда усилить контроль за соблюдением требований охраны труда при подготовке и организации производства работ.</a:t>
              </a:r>
            </a:p>
            <a:p>
              <a:pPr indent="457200" algn="just">
                <a:lnSpc>
                  <a:spcPts val="3299"/>
                </a:lnSpc>
              </a:pPr>
              <a:r>
                <a:rPr lang="en-US" sz="2200" dirty="0">
                  <a:solidFill>
                    <a:srgbClr val="000000"/>
                  </a:solidFill>
                  <a:latin typeface="Tex Gyre Adventor" charset="-52"/>
                </a:rPr>
                <a:t>В целях стимулирования и оказания помощи уполномоченным по охране труда ежегодно проводятся смотры-конкурсы в МГО Профавиа на звание «Лучший уполномоченный по охране труда» с вручением дипломов и денежных призов.</a:t>
              </a:r>
            </a:p>
            <a:p>
              <a:pPr indent="457200" algn="just">
                <a:lnSpc>
                  <a:spcPts val="3300"/>
                </a:lnSpc>
              </a:pPr>
              <a:endParaRPr sz="2200" dirty="0">
                <a:latin typeface="Tex Gyre Adventor" charset="-52"/>
              </a:endParaRPr>
            </a:p>
            <a:p>
              <a:pPr indent="457200" algn="just">
                <a:lnSpc>
                  <a:spcPts val="3300"/>
                </a:lnSpc>
              </a:pPr>
              <a:r>
                <a:rPr lang="en-US" sz="2200" dirty="0">
                  <a:solidFill>
                    <a:srgbClr val="000000"/>
                  </a:solidFill>
                  <a:latin typeface="Tex Gyre Adventor" charset="-52"/>
                </a:rPr>
                <a:t> Победители смотра-конкурса на звание «Лучший уполномоченный по охране труда»:</a:t>
              </a:r>
            </a:p>
            <a:p>
              <a:pPr indent="457200" algn="just">
                <a:lnSpc>
                  <a:spcPts val="3300"/>
                </a:lnSpc>
              </a:pPr>
              <a:r>
                <a:rPr lang="en-US" sz="2200" dirty="0">
                  <a:solidFill>
                    <a:srgbClr val="000000"/>
                  </a:solidFill>
                  <a:latin typeface="Tex Gyre Adventor" charset="-52"/>
                </a:rPr>
                <a:t>- 2016 год - Логинов Петр Вячеславович (АО «Гос МКБ «Вымпел» им. И.И. Торопова</a:t>
              </a:r>
              <a:r>
                <a:rPr lang="en-US" sz="2200" dirty="0" smtClean="0">
                  <a:solidFill>
                    <a:srgbClr val="000000"/>
                  </a:solidFill>
                  <a:latin typeface="Tex Gyre Adventor" charset="-52"/>
                </a:rPr>
                <a:t>»)</a:t>
              </a:r>
              <a:r>
                <a:rPr lang="ru-RU" sz="2200" dirty="0" smtClean="0">
                  <a:solidFill>
                    <a:srgbClr val="000000"/>
                  </a:solidFill>
                  <a:latin typeface="Tex Gyre Adventor" charset="-52"/>
                </a:rPr>
                <a:t>;</a:t>
              </a:r>
              <a:endParaRPr lang="en-US" sz="2200" dirty="0">
                <a:solidFill>
                  <a:srgbClr val="000000"/>
                </a:solidFill>
                <a:latin typeface="Tex Gyre Adventor" charset="-52"/>
              </a:endParaRPr>
            </a:p>
            <a:p>
              <a:pPr indent="457200" algn="just">
                <a:lnSpc>
                  <a:spcPts val="3300"/>
                </a:lnSpc>
              </a:pPr>
              <a:r>
                <a:rPr lang="en-US" sz="2200" dirty="0">
                  <a:solidFill>
                    <a:srgbClr val="000000"/>
                  </a:solidFill>
                  <a:latin typeface="Tex Gyre Adventor" charset="-52"/>
                </a:rPr>
                <a:t>- 2017-2018г.г. - Реут Елена Валерьевна (АО «Гос МКБ «Вымпел» им. И.И. Торопова</a:t>
              </a:r>
              <a:r>
                <a:rPr lang="en-US" sz="2200" dirty="0" smtClean="0">
                  <a:solidFill>
                    <a:srgbClr val="000000"/>
                  </a:solidFill>
                  <a:latin typeface="Tex Gyre Adventor" charset="-52"/>
                </a:rPr>
                <a:t>»)</a:t>
              </a:r>
              <a:r>
                <a:rPr lang="ru-RU" sz="2200" dirty="0" smtClean="0">
                  <a:solidFill>
                    <a:srgbClr val="000000"/>
                  </a:solidFill>
                  <a:latin typeface="Tex Gyre Adventor" charset="-52"/>
                </a:rPr>
                <a:t>;</a:t>
              </a:r>
              <a:endParaRPr lang="en-US" sz="2200" dirty="0">
                <a:solidFill>
                  <a:srgbClr val="000000"/>
                </a:solidFill>
                <a:latin typeface="Tex Gyre Adventor" charset="-52"/>
              </a:endParaRPr>
            </a:p>
            <a:p>
              <a:pPr indent="457200" algn="just">
                <a:lnSpc>
                  <a:spcPts val="3300"/>
                </a:lnSpc>
              </a:pPr>
              <a:r>
                <a:rPr lang="en-US" sz="2200" dirty="0">
                  <a:solidFill>
                    <a:srgbClr val="000000"/>
                  </a:solidFill>
                  <a:latin typeface="Tex Gyre Adventor" charset="-52"/>
                </a:rPr>
                <a:t>- 2018 год - Калинчикова Алла Александровна (АО «Аэроприбор-Восход</a:t>
              </a:r>
              <a:r>
                <a:rPr lang="en-US" sz="2200" dirty="0" smtClean="0">
                  <a:solidFill>
                    <a:srgbClr val="000000"/>
                  </a:solidFill>
                  <a:latin typeface="Tex Gyre Adventor" charset="-52"/>
                </a:rPr>
                <a:t>»)</a:t>
              </a:r>
              <a:r>
                <a:rPr lang="ru-RU" sz="2200" dirty="0" smtClean="0">
                  <a:solidFill>
                    <a:srgbClr val="000000"/>
                  </a:solidFill>
                  <a:latin typeface="Tex Gyre Adventor" charset="-52"/>
                </a:rPr>
                <a:t>;</a:t>
              </a:r>
              <a:endParaRPr lang="en-US" sz="2200" dirty="0">
                <a:solidFill>
                  <a:srgbClr val="000000"/>
                </a:solidFill>
                <a:latin typeface="Tex Gyre Adventor" charset="-52"/>
              </a:endParaRPr>
            </a:p>
            <a:p>
              <a:pPr indent="457200" algn="just">
                <a:lnSpc>
                  <a:spcPts val="3300"/>
                </a:lnSpc>
              </a:pPr>
              <a:r>
                <a:rPr lang="en-US" sz="2200" dirty="0">
                  <a:solidFill>
                    <a:srgbClr val="000000"/>
                  </a:solidFill>
                  <a:latin typeface="Tex Gyre Adventor" charset="-52"/>
                </a:rPr>
                <a:t>- 2019-2020г.г. - Шуклин Олег Леонидович (АО «Гос МКБ «Вымпел» им. И.И. Торопова</a:t>
              </a:r>
              <a:r>
                <a:rPr lang="en-US" sz="2200" dirty="0" smtClean="0">
                  <a:solidFill>
                    <a:srgbClr val="000000"/>
                  </a:solidFill>
                  <a:latin typeface="Tex Gyre Adventor" charset="-52"/>
                </a:rPr>
                <a:t>»)</a:t>
              </a:r>
              <a:r>
                <a:rPr lang="ru-RU" sz="2200" dirty="0" smtClean="0">
                  <a:solidFill>
                    <a:srgbClr val="000000"/>
                  </a:solidFill>
                  <a:latin typeface="Tex Gyre Adventor" charset="-52"/>
                </a:rPr>
                <a:t>.</a:t>
              </a:r>
              <a:endParaRPr lang="en-US" sz="2200" dirty="0">
                <a:solidFill>
                  <a:srgbClr val="000000"/>
                </a:solidFill>
                <a:latin typeface="Tex Gyre Adventor" charset="-52"/>
              </a:endParaRPr>
            </a:p>
          </p:txBody>
        </p:sp>
        <p:sp>
          <p:nvSpPr>
            <p:cNvPr id="5" name="AutoShape 5"/>
            <p:cNvSpPr/>
            <p:nvPr/>
          </p:nvSpPr>
          <p:spPr>
            <a:xfrm>
              <a:off x="0" y="10888100"/>
              <a:ext cx="631036" cy="630800"/>
            </a:xfrm>
            <a:prstGeom prst="rect">
              <a:avLst/>
            </a:prstGeom>
            <a:solidFill>
              <a:srgbClr val="224187"/>
            </a:solidFill>
          </p:spPr>
        </p:sp>
        <p:sp>
          <p:nvSpPr>
            <p:cNvPr id="6" name="AutoShape 6"/>
            <p:cNvSpPr/>
            <p:nvPr/>
          </p:nvSpPr>
          <p:spPr>
            <a:xfrm>
              <a:off x="20057259" y="0"/>
              <a:ext cx="1583541" cy="1582949"/>
            </a:xfrm>
            <a:prstGeom prst="rect">
              <a:avLst/>
            </a:prstGeom>
            <a:solidFill>
              <a:srgbClr val="224187"/>
            </a:solidFill>
          </p:spPr>
        </p:sp>
        <p:sp>
          <p:nvSpPr>
            <p:cNvPr id="7" name="TextBox 7"/>
            <p:cNvSpPr txBox="1"/>
            <p:nvPr/>
          </p:nvSpPr>
          <p:spPr>
            <a:xfrm>
              <a:off x="0" y="9525"/>
              <a:ext cx="16525924" cy="841000"/>
            </a:xfrm>
            <a:prstGeom prst="rect">
              <a:avLst/>
            </a:prstGeom>
          </p:spPr>
          <p:txBody>
            <a:bodyPr lIns="0" tIns="0" rIns="0" bIns="0" rtlCol="0" anchor="t">
              <a:spAutoFit/>
            </a:bodyPr>
            <a:lstStyle/>
            <a:p>
              <a:pPr>
                <a:lnSpc>
                  <a:spcPts val="5160"/>
                </a:lnSpc>
              </a:pPr>
              <a:r>
                <a:rPr lang="en-US" sz="4300" spc="343" dirty="0">
                  <a:solidFill>
                    <a:srgbClr val="224187"/>
                  </a:solidFill>
                  <a:latin typeface="Tex Gyre Adventor Bold" charset="-52"/>
                </a:rPr>
                <a:t>ОХРАНА ТРУДА И ЭКОЛОГИЯ</a:t>
              </a:r>
            </a:p>
          </p:txBody>
        </p:sp>
        <p:sp>
          <p:nvSpPr>
            <p:cNvPr id="8" name="AutoShape 8"/>
            <p:cNvSpPr/>
            <p:nvPr/>
          </p:nvSpPr>
          <p:spPr>
            <a:xfrm>
              <a:off x="0" y="1358900"/>
              <a:ext cx="1143000" cy="203200"/>
            </a:xfrm>
            <a:prstGeom prst="rect">
              <a:avLst/>
            </a:prstGeom>
            <a:solidFill>
              <a:srgbClr val="224187"/>
            </a:solidFill>
          </p:spPr>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7F8F3"/>
        </a:solidFill>
        <a:effectLst/>
      </p:bgPr>
    </p:bg>
    <p:spTree>
      <p:nvGrpSpPr>
        <p:cNvPr id="1" name=""/>
        <p:cNvGrpSpPr/>
        <p:nvPr/>
      </p:nvGrpSpPr>
      <p:grpSpPr>
        <a:xfrm>
          <a:off x="0" y="0"/>
          <a:ext cx="0" cy="0"/>
          <a:chOff x="0" y="0"/>
          <a:chExt cx="0" cy="0"/>
        </a:xfrm>
      </p:grpSpPr>
      <p:sp>
        <p:nvSpPr>
          <p:cNvPr id="2" name="TextBox 2"/>
          <p:cNvSpPr txBox="1"/>
          <p:nvPr/>
        </p:nvSpPr>
        <p:spPr>
          <a:xfrm>
            <a:off x="1028700" y="857844"/>
            <a:ext cx="7523079" cy="942975"/>
          </a:xfrm>
          <a:prstGeom prst="rect">
            <a:avLst/>
          </a:prstGeom>
        </p:spPr>
        <p:txBody>
          <a:bodyPr lIns="0" tIns="0" rIns="0" bIns="0" rtlCol="0" anchor="t">
            <a:spAutoFit/>
          </a:bodyPr>
          <a:lstStyle/>
          <a:p>
            <a:pPr algn="l">
              <a:lnSpc>
                <a:spcPts val="7200"/>
              </a:lnSpc>
            </a:pPr>
            <a:r>
              <a:rPr lang="en-US" sz="6000" spc="480" dirty="0">
                <a:solidFill>
                  <a:srgbClr val="224187"/>
                </a:solidFill>
                <a:latin typeface="Tex Gyre Adventor Bold" charset="-52"/>
              </a:rPr>
              <a:t>ОГЛАВЛЕНИЕ</a:t>
            </a:r>
          </a:p>
        </p:txBody>
      </p:sp>
      <p:sp>
        <p:nvSpPr>
          <p:cNvPr id="3" name="TextBox 3"/>
          <p:cNvSpPr txBox="1"/>
          <p:nvPr/>
        </p:nvSpPr>
        <p:spPr>
          <a:xfrm>
            <a:off x="1028700" y="2811786"/>
            <a:ext cx="7523079" cy="466725"/>
          </a:xfrm>
          <a:prstGeom prst="rect">
            <a:avLst/>
          </a:prstGeom>
        </p:spPr>
        <p:txBody>
          <a:bodyPr lIns="0" tIns="0" rIns="0" bIns="0" rtlCol="0" anchor="t">
            <a:spAutoFit/>
          </a:bodyPr>
          <a:lstStyle/>
          <a:p>
            <a:pPr algn="l">
              <a:lnSpc>
                <a:spcPts val="3600"/>
              </a:lnSpc>
            </a:pPr>
            <a:r>
              <a:rPr lang="en-US" sz="3000" spc="300" dirty="0">
                <a:solidFill>
                  <a:srgbClr val="224187"/>
                </a:solidFill>
                <a:latin typeface="Tex Gyre Adventor Bold"/>
              </a:rPr>
              <a:t>ТЕМЫ ПО НАПРАВЛЕНИЯМ </a:t>
            </a:r>
          </a:p>
        </p:txBody>
      </p:sp>
      <p:sp>
        <p:nvSpPr>
          <p:cNvPr id="4" name="TextBox 4"/>
          <p:cNvSpPr txBox="1"/>
          <p:nvPr/>
        </p:nvSpPr>
        <p:spPr>
          <a:xfrm>
            <a:off x="1028700" y="3467100"/>
            <a:ext cx="8077200" cy="5501506"/>
          </a:xfrm>
          <a:prstGeom prst="rect">
            <a:avLst/>
          </a:prstGeom>
        </p:spPr>
        <p:txBody>
          <a:bodyPr wrap="square" lIns="0" tIns="0" rIns="0" bIns="0" rtlCol="0" anchor="t">
            <a:spAutoFit/>
          </a:bodyPr>
          <a:lstStyle/>
          <a:p>
            <a:pPr marL="457200" indent="-457200">
              <a:lnSpc>
                <a:spcPts val="3300"/>
              </a:lnSpc>
              <a:buFont typeface="+mj-lt"/>
              <a:buAutoNum type="arabicPeriod"/>
            </a:pPr>
            <a:r>
              <a:rPr lang="ru-RU" sz="2200" dirty="0" smtClean="0">
                <a:solidFill>
                  <a:srgbClr val="000000"/>
                </a:solidFill>
                <a:latin typeface="Tex Gyre Adventor" charset="-52"/>
              </a:rPr>
              <a:t>Основные направления деятельности.……………..……..03</a:t>
            </a:r>
          </a:p>
          <a:p>
            <a:pPr marL="457200" indent="-457200">
              <a:lnSpc>
                <a:spcPts val="3300"/>
              </a:lnSpc>
              <a:buFont typeface="+mj-lt"/>
              <a:buAutoNum type="arabicPeriod"/>
            </a:pPr>
            <a:r>
              <a:rPr lang="ru-RU" sz="2200" dirty="0" smtClean="0">
                <a:solidFill>
                  <a:srgbClr val="000000"/>
                </a:solidFill>
                <a:latin typeface="Tex Gyre Adventor" charset="-52"/>
              </a:rPr>
              <a:t>Социальное партнерство………………….…………………04</a:t>
            </a:r>
          </a:p>
          <a:p>
            <a:pPr marL="457200" indent="-457200">
              <a:lnSpc>
                <a:spcPts val="3300"/>
              </a:lnSpc>
              <a:buFont typeface="+mj-lt"/>
              <a:buAutoNum type="arabicPeriod"/>
            </a:pPr>
            <a:r>
              <a:rPr lang="ru-RU" sz="2200" dirty="0" smtClean="0">
                <a:solidFill>
                  <a:srgbClr val="000000"/>
                </a:solidFill>
                <a:latin typeface="Tex Gyre Adventor" charset="-52"/>
              </a:rPr>
              <a:t>Оплата труда…………………………………………………..07</a:t>
            </a:r>
          </a:p>
          <a:p>
            <a:pPr marL="457200" indent="-457200">
              <a:lnSpc>
                <a:spcPts val="3300"/>
              </a:lnSpc>
              <a:buFont typeface="+mj-lt"/>
              <a:buAutoNum type="arabicPeriod"/>
            </a:pPr>
            <a:r>
              <a:rPr lang="ru-RU" sz="2200" dirty="0" smtClean="0">
                <a:solidFill>
                  <a:srgbClr val="000000"/>
                </a:solidFill>
                <a:latin typeface="Tex Gyre Adventor" charset="-52"/>
              </a:rPr>
              <a:t>Занятость……………………………………………………….09</a:t>
            </a:r>
          </a:p>
          <a:p>
            <a:pPr marL="457200" indent="-457200">
              <a:lnSpc>
                <a:spcPts val="3300"/>
              </a:lnSpc>
              <a:buFont typeface="+mj-lt"/>
              <a:buAutoNum type="arabicPeriod"/>
            </a:pPr>
            <a:r>
              <a:rPr lang="ru-RU" sz="2200" dirty="0" smtClean="0">
                <a:solidFill>
                  <a:srgbClr val="000000"/>
                </a:solidFill>
                <a:latin typeface="Tex Gyre Adventor" charset="-52"/>
              </a:rPr>
              <a:t>Конкурс «Московские мастера»………………….…………10</a:t>
            </a:r>
          </a:p>
          <a:p>
            <a:pPr marL="457200" indent="-457200">
              <a:lnSpc>
                <a:spcPts val="3300"/>
              </a:lnSpc>
              <a:buFont typeface="+mj-lt"/>
              <a:buAutoNum type="arabicPeriod"/>
            </a:pPr>
            <a:r>
              <a:rPr lang="ru-RU" sz="2200" dirty="0" smtClean="0">
                <a:solidFill>
                  <a:srgbClr val="000000"/>
                </a:solidFill>
                <a:latin typeface="Tex Gyre Adventor" charset="-52"/>
              </a:rPr>
              <a:t>Правозащитная работа……………………………..………..13</a:t>
            </a:r>
          </a:p>
          <a:p>
            <a:pPr marL="457200" indent="-457200">
              <a:lnSpc>
                <a:spcPts val="3300"/>
              </a:lnSpc>
              <a:buFont typeface="+mj-lt"/>
              <a:buAutoNum type="arabicPeriod"/>
            </a:pPr>
            <a:r>
              <a:rPr lang="ru-RU" sz="2200" dirty="0" smtClean="0">
                <a:solidFill>
                  <a:srgbClr val="000000"/>
                </a:solidFill>
                <a:latin typeface="Tex Gyre Adventor" charset="-52"/>
              </a:rPr>
              <a:t>Охрана труда и экология………………………………...…..16</a:t>
            </a:r>
          </a:p>
          <a:p>
            <a:pPr marL="457200" indent="-457200">
              <a:lnSpc>
                <a:spcPts val="3300"/>
              </a:lnSpc>
              <a:buFont typeface="+mj-lt"/>
              <a:buAutoNum type="arabicPeriod"/>
            </a:pPr>
            <a:r>
              <a:rPr lang="ru-RU" sz="2200" dirty="0" smtClean="0">
                <a:solidFill>
                  <a:srgbClr val="000000"/>
                </a:solidFill>
                <a:latin typeface="Tex Gyre Adventor" charset="-52"/>
              </a:rPr>
              <a:t>Социальная сфера…………………………………………....21</a:t>
            </a:r>
          </a:p>
          <a:p>
            <a:pPr marL="457200" indent="-457200">
              <a:lnSpc>
                <a:spcPts val="3300"/>
              </a:lnSpc>
              <a:buFont typeface="+mj-lt"/>
              <a:buAutoNum type="arabicPeriod"/>
            </a:pPr>
            <a:r>
              <a:rPr lang="ru-RU" sz="2200" dirty="0" smtClean="0">
                <a:solidFill>
                  <a:srgbClr val="000000"/>
                </a:solidFill>
                <a:latin typeface="Tex Gyre Adventor" charset="-52"/>
              </a:rPr>
              <a:t>Физкультурно-спортивная работа……………………..……24</a:t>
            </a:r>
          </a:p>
          <a:p>
            <a:pPr marL="457200" indent="-457200">
              <a:lnSpc>
                <a:spcPts val="3300"/>
              </a:lnSpc>
              <a:buFont typeface="+mj-lt"/>
              <a:buAutoNum type="arabicPeriod"/>
            </a:pPr>
            <a:r>
              <a:rPr lang="ru-RU" sz="2200" dirty="0" smtClean="0">
                <a:solidFill>
                  <a:srgbClr val="000000"/>
                </a:solidFill>
                <a:latin typeface="Tex Gyre Adventor" charset="-52"/>
              </a:rPr>
              <a:t>Работа с молодежью……………………………………..…..26</a:t>
            </a:r>
          </a:p>
          <a:p>
            <a:pPr marL="457200" indent="-457200">
              <a:lnSpc>
                <a:spcPts val="3300"/>
              </a:lnSpc>
              <a:buFont typeface="+mj-lt"/>
              <a:buAutoNum type="arabicPeriod"/>
            </a:pPr>
            <a:r>
              <a:rPr lang="ru-RU" sz="2200" dirty="0" smtClean="0">
                <a:solidFill>
                  <a:srgbClr val="000000"/>
                </a:solidFill>
                <a:latin typeface="Tex Gyre Adventor" charset="-52"/>
              </a:rPr>
              <a:t>Информационная работа…………………………………….29</a:t>
            </a:r>
          </a:p>
          <a:p>
            <a:pPr marL="457200" indent="-457200">
              <a:lnSpc>
                <a:spcPts val="3300"/>
              </a:lnSpc>
              <a:buFont typeface="+mj-lt"/>
              <a:buAutoNum type="arabicPeriod"/>
            </a:pPr>
            <a:r>
              <a:rPr lang="ru-RU" sz="2200" dirty="0" smtClean="0">
                <a:solidFill>
                  <a:srgbClr val="000000"/>
                </a:solidFill>
                <a:latin typeface="Tex Gyre Adventor" charset="-52"/>
              </a:rPr>
              <a:t>Организационная работа………………………...…………..31</a:t>
            </a:r>
          </a:p>
          <a:p>
            <a:pPr marL="457200" indent="-457200">
              <a:lnSpc>
                <a:spcPts val="3300"/>
              </a:lnSpc>
              <a:buFont typeface="+mj-lt"/>
              <a:buAutoNum type="arabicPeriod"/>
            </a:pPr>
            <a:r>
              <a:rPr lang="ru-RU" sz="2200" dirty="0" smtClean="0">
                <a:solidFill>
                  <a:srgbClr val="000000"/>
                </a:solidFill>
                <a:latin typeface="Tex Gyre Adventor" charset="-52"/>
              </a:rPr>
              <a:t>Финансовая работа…………………………………...………34</a:t>
            </a:r>
            <a:endParaRPr lang="en-US" sz="2200" dirty="0">
              <a:solidFill>
                <a:srgbClr val="000000"/>
              </a:solidFill>
              <a:latin typeface="Tex Gyre Adventor" charset="-52"/>
            </a:endParaRPr>
          </a:p>
        </p:txBody>
      </p:sp>
      <p:sp>
        <p:nvSpPr>
          <p:cNvPr id="5" name="AutoShape 5"/>
          <p:cNvSpPr/>
          <p:nvPr/>
        </p:nvSpPr>
        <p:spPr>
          <a:xfrm>
            <a:off x="1028700" y="2153630"/>
            <a:ext cx="857250" cy="152400"/>
          </a:xfrm>
          <a:prstGeom prst="rect">
            <a:avLst/>
          </a:prstGeom>
          <a:solidFill>
            <a:srgbClr val="224187"/>
          </a:solidFill>
        </p:spPr>
      </p:sp>
      <p:pic>
        <p:nvPicPr>
          <p:cNvPr id="6" name="Picture 6"/>
          <p:cNvPicPr>
            <a:picLocks noChangeAspect="1"/>
          </p:cNvPicPr>
          <p:nvPr/>
        </p:nvPicPr>
        <p:blipFill>
          <a:blip r:embed="rId2" cstate="print"/>
          <a:srcRect t="1741" b="1741"/>
          <a:stretch>
            <a:fillRect/>
          </a:stretch>
        </p:blipFill>
        <p:spPr>
          <a:xfrm>
            <a:off x="9811190" y="1429344"/>
            <a:ext cx="7429060" cy="7428312"/>
          </a:xfrm>
          <a:prstGeom prst="rect">
            <a:avLst/>
          </a:prstGeom>
        </p:spPr>
      </p:pic>
      <p:sp>
        <p:nvSpPr>
          <p:cNvPr id="7" name="AutoShape 7"/>
          <p:cNvSpPr/>
          <p:nvPr/>
        </p:nvSpPr>
        <p:spPr>
          <a:xfrm>
            <a:off x="15623628" y="857844"/>
            <a:ext cx="2188122" cy="2187305"/>
          </a:xfrm>
          <a:prstGeom prst="rect">
            <a:avLst/>
          </a:prstGeom>
          <a:solidFill>
            <a:srgbClr val="224187">
              <a:alpha val="89803"/>
            </a:srgbClr>
          </a:solidFill>
        </p:spPr>
      </p:sp>
      <p:sp>
        <p:nvSpPr>
          <p:cNvPr id="8" name="AutoShape 8"/>
          <p:cNvSpPr/>
          <p:nvPr/>
        </p:nvSpPr>
        <p:spPr>
          <a:xfrm>
            <a:off x="9239690" y="8098948"/>
            <a:ext cx="1330705" cy="1330208"/>
          </a:xfrm>
          <a:prstGeom prst="rect">
            <a:avLst/>
          </a:prstGeom>
          <a:solidFill>
            <a:srgbClr val="224187">
              <a:alpha val="89803"/>
            </a:srgbClr>
          </a:solidFill>
        </p:spPr>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7F8F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11530"/>
            <a:ext cx="16230600" cy="8663940"/>
            <a:chOff x="0" y="0"/>
            <a:chExt cx="21640800" cy="11551920"/>
          </a:xfrm>
        </p:grpSpPr>
        <p:sp>
          <p:nvSpPr>
            <p:cNvPr id="4" name="TextBox 4"/>
            <p:cNvSpPr txBox="1"/>
            <p:nvPr/>
          </p:nvSpPr>
          <p:spPr>
            <a:xfrm>
              <a:off x="0" y="1903669"/>
              <a:ext cx="21640800" cy="2257028"/>
            </a:xfrm>
            <a:prstGeom prst="rect">
              <a:avLst/>
            </a:prstGeom>
          </p:spPr>
          <p:txBody>
            <a:bodyPr lIns="0" tIns="0" rIns="0" bIns="0" rtlCol="0" anchor="t">
              <a:spAutoFit/>
            </a:bodyPr>
            <a:lstStyle/>
            <a:p>
              <a:pPr indent="457200" algn="just">
                <a:lnSpc>
                  <a:spcPts val="3300"/>
                </a:lnSpc>
              </a:pPr>
              <a:r>
                <a:rPr lang="en-US" sz="2200" dirty="0">
                  <a:solidFill>
                    <a:srgbClr val="000000"/>
                  </a:solidFill>
                  <a:latin typeface="Tex Gyre Adventor" charset="-52"/>
                </a:rPr>
                <a:t>Большое внимание уделяется выполнению Московского трехстороннего соглашения между Правительством </a:t>
              </a:r>
              <a:r>
                <a:rPr lang="ru-RU" sz="2200" dirty="0" smtClean="0">
                  <a:solidFill>
                    <a:srgbClr val="000000"/>
                  </a:solidFill>
                  <a:latin typeface="Tex Gyre Adventor" charset="-52"/>
                </a:rPr>
                <a:t>                  </a:t>
              </a:r>
              <a:r>
                <a:rPr lang="en-US" sz="2200" dirty="0" smtClean="0">
                  <a:solidFill>
                    <a:srgbClr val="000000"/>
                  </a:solidFill>
                  <a:latin typeface="Tex Gyre Adventor" charset="-52"/>
                </a:rPr>
                <a:t>г</a:t>
              </a:r>
              <a:r>
                <a:rPr lang="en-US" sz="2200" dirty="0">
                  <a:solidFill>
                    <a:srgbClr val="000000"/>
                  </a:solidFill>
                  <a:latin typeface="Tex Gyre Adventor" charset="-52"/>
                </a:rPr>
                <a:t>. Москвы, московскими объединениями профсоюзов и московским объединением работодателей в части выполнения </a:t>
              </a:r>
              <a:r>
                <a:rPr lang="ru-RU" sz="2200" dirty="0" smtClean="0">
                  <a:solidFill>
                    <a:srgbClr val="000000"/>
                  </a:solidFill>
                  <a:latin typeface="Tex Gyre Adventor" charset="-52"/>
                </a:rPr>
                <a:t>       </a:t>
              </a:r>
              <a:r>
                <a:rPr lang="en-US" sz="2200" dirty="0" smtClean="0">
                  <a:solidFill>
                    <a:srgbClr val="000000"/>
                  </a:solidFill>
                  <a:latin typeface="Tex Gyre Adventor" charset="-52"/>
                </a:rPr>
                <a:t>п</a:t>
              </a:r>
              <a:r>
                <a:rPr lang="en-US" sz="2200" dirty="0">
                  <a:solidFill>
                    <a:srgbClr val="000000"/>
                  </a:solidFill>
                  <a:latin typeface="Tex Gyre Adventor" charset="-52"/>
                </a:rPr>
                <a:t>. 4.18 касательно компенсации работникам, погибшим на производстве или получившим травмы со степенью трудопотери.</a:t>
              </a:r>
            </a:p>
          </p:txBody>
        </p:sp>
        <p:sp>
          <p:nvSpPr>
            <p:cNvPr id="5" name="AutoShape 5"/>
            <p:cNvSpPr/>
            <p:nvPr/>
          </p:nvSpPr>
          <p:spPr>
            <a:xfrm>
              <a:off x="0" y="10921120"/>
              <a:ext cx="631036" cy="630800"/>
            </a:xfrm>
            <a:prstGeom prst="rect">
              <a:avLst/>
            </a:prstGeom>
            <a:solidFill>
              <a:srgbClr val="224187"/>
            </a:solidFill>
          </p:spPr>
        </p:sp>
        <p:sp>
          <p:nvSpPr>
            <p:cNvPr id="6" name="AutoShape 6"/>
            <p:cNvSpPr/>
            <p:nvPr/>
          </p:nvSpPr>
          <p:spPr>
            <a:xfrm>
              <a:off x="20057259" y="0"/>
              <a:ext cx="1583541" cy="1582949"/>
            </a:xfrm>
            <a:prstGeom prst="rect">
              <a:avLst/>
            </a:prstGeom>
            <a:solidFill>
              <a:srgbClr val="224187"/>
            </a:solidFill>
          </p:spPr>
        </p:sp>
        <p:sp>
          <p:nvSpPr>
            <p:cNvPr id="7" name="TextBox 7"/>
            <p:cNvSpPr txBox="1"/>
            <p:nvPr/>
          </p:nvSpPr>
          <p:spPr>
            <a:xfrm>
              <a:off x="0" y="9525"/>
              <a:ext cx="16525924" cy="841000"/>
            </a:xfrm>
            <a:prstGeom prst="rect">
              <a:avLst/>
            </a:prstGeom>
          </p:spPr>
          <p:txBody>
            <a:bodyPr lIns="0" tIns="0" rIns="0" bIns="0" rtlCol="0" anchor="t">
              <a:spAutoFit/>
            </a:bodyPr>
            <a:lstStyle/>
            <a:p>
              <a:pPr>
                <a:lnSpc>
                  <a:spcPts val="5160"/>
                </a:lnSpc>
              </a:pPr>
              <a:r>
                <a:rPr lang="en-US" sz="4300" spc="343" dirty="0">
                  <a:solidFill>
                    <a:srgbClr val="224187"/>
                  </a:solidFill>
                  <a:latin typeface="Tex Gyre Adventor Bold" charset="-52"/>
                </a:rPr>
                <a:t>ОХРАНА ТРУДА И ЭКОЛОГИЯ</a:t>
              </a:r>
            </a:p>
          </p:txBody>
        </p:sp>
        <p:sp>
          <p:nvSpPr>
            <p:cNvPr id="8" name="AutoShape 8"/>
            <p:cNvSpPr/>
            <p:nvPr/>
          </p:nvSpPr>
          <p:spPr>
            <a:xfrm>
              <a:off x="0" y="1358900"/>
              <a:ext cx="1143000" cy="203200"/>
            </a:xfrm>
            <a:prstGeom prst="rect">
              <a:avLst/>
            </a:prstGeom>
            <a:solidFill>
              <a:srgbClr val="224187"/>
            </a:solidFill>
          </p:spPr>
        </p:sp>
      </p:grpSp>
      <p:graphicFrame>
        <p:nvGraphicFramePr>
          <p:cNvPr id="9" name="Диаграмма 8"/>
          <p:cNvGraphicFramePr>
            <a:graphicFrameLocks/>
          </p:cNvGraphicFramePr>
          <p:nvPr/>
        </p:nvGraphicFramePr>
        <p:xfrm>
          <a:off x="1524000" y="3924300"/>
          <a:ext cx="12801600" cy="6019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7F8F3"/>
        </a:solidFill>
        <a:effectLst/>
      </p:bgPr>
    </p:bg>
    <p:spTree>
      <p:nvGrpSpPr>
        <p:cNvPr id="1" name=""/>
        <p:cNvGrpSpPr/>
        <p:nvPr/>
      </p:nvGrpSpPr>
      <p:grpSpPr>
        <a:xfrm>
          <a:off x="0" y="0"/>
          <a:ext cx="0" cy="0"/>
          <a:chOff x="0" y="0"/>
          <a:chExt cx="0" cy="0"/>
        </a:xfrm>
      </p:grpSpPr>
      <p:grpSp>
        <p:nvGrpSpPr>
          <p:cNvPr id="2" name="Group 2"/>
          <p:cNvGrpSpPr/>
          <p:nvPr/>
        </p:nvGrpSpPr>
        <p:grpSpPr>
          <a:xfrm>
            <a:off x="411014" y="862522"/>
            <a:ext cx="17370835" cy="9052851"/>
            <a:chOff x="0" y="0"/>
            <a:chExt cx="23161114" cy="12070467"/>
          </a:xfrm>
        </p:grpSpPr>
        <p:pic>
          <p:nvPicPr>
            <p:cNvPr id="3" name="Picture 3"/>
            <p:cNvPicPr>
              <a:picLocks noChangeAspect="1"/>
            </p:cNvPicPr>
            <p:nvPr/>
          </p:nvPicPr>
          <p:blipFill>
            <a:blip r:embed="rId2" cstate="print"/>
            <a:srcRect l="23422" r="23422"/>
            <a:stretch>
              <a:fillRect/>
            </a:stretch>
          </p:blipFill>
          <p:spPr>
            <a:xfrm>
              <a:off x="8151365" y="0"/>
              <a:ext cx="6985233" cy="8760847"/>
            </a:xfrm>
            <a:prstGeom prst="rect">
              <a:avLst/>
            </a:prstGeom>
          </p:spPr>
        </p:pic>
        <p:pic>
          <p:nvPicPr>
            <p:cNvPr id="4" name="Picture 4"/>
            <p:cNvPicPr>
              <a:picLocks noChangeAspect="1"/>
            </p:cNvPicPr>
            <p:nvPr/>
          </p:nvPicPr>
          <p:blipFill>
            <a:blip r:embed="rId3" cstate="print"/>
            <a:srcRect l="23385" r="23385"/>
            <a:stretch>
              <a:fillRect/>
            </a:stretch>
          </p:blipFill>
          <p:spPr>
            <a:xfrm>
              <a:off x="15479149" y="0"/>
              <a:ext cx="6985233" cy="8760847"/>
            </a:xfrm>
            <a:prstGeom prst="rect">
              <a:avLst/>
            </a:prstGeom>
          </p:spPr>
        </p:pic>
        <p:pic>
          <p:nvPicPr>
            <p:cNvPr id="5" name="Picture 5"/>
            <p:cNvPicPr>
              <a:picLocks noChangeAspect="1"/>
            </p:cNvPicPr>
            <p:nvPr/>
          </p:nvPicPr>
          <p:blipFill>
            <a:blip r:embed="rId4" cstate="print"/>
            <a:srcRect l="23553" r="23553"/>
            <a:stretch>
              <a:fillRect/>
            </a:stretch>
          </p:blipFill>
          <p:spPr>
            <a:xfrm>
              <a:off x="823582" y="0"/>
              <a:ext cx="6985233" cy="8760847"/>
            </a:xfrm>
            <a:prstGeom prst="rect">
              <a:avLst/>
            </a:prstGeom>
          </p:spPr>
        </p:pic>
        <p:sp>
          <p:nvSpPr>
            <p:cNvPr id="6" name="TextBox 6"/>
            <p:cNvSpPr txBox="1"/>
            <p:nvPr/>
          </p:nvSpPr>
          <p:spPr>
            <a:xfrm>
              <a:off x="887007" y="9033941"/>
              <a:ext cx="21577375" cy="774700"/>
            </a:xfrm>
            <a:prstGeom prst="rect">
              <a:avLst/>
            </a:prstGeom>
          </p:spPr>
          <p:txBody>
            <a:bodyPr lIns="0" tIns="0" rIns="0" bIns="0" rtlCol="0" anchor="t">
              <a:spAutoFit/>
            </a:bodyPr>
            <a:lstStyle/>
            <a:p>
              <a:pPr algn="ctr">
                <a:lnSpc>
                  <a:spcPts val="4440"/>
                </a:lnSpc>
              </a:pPr>
              <a:r>
                <a:rPr lang="en-US" sz="4300" spc="370" dirty="0">
                  <a:solidFill>
                    <a:srgbClr val="224187"/>
                  </a:solidFill>
                  <a:latin typeface="Tex Gyre Adventor Bold" charset="-52"/>
                </a:rPr>
                <a:t>СОЦИАЛЬНАЯ </a:t>
              </a:r>
              <a:r>
                <a:rPr lang="en-US" sz="4300" spc="370" dirty="0" smtClean="0">
                  <a:solidFill>
                    <a:srgbClr val="224187"/>
                  </a:solidFill>
                  <a:latin typeface="Tex Gyre Adventor Bold" charset="-52"/>
                </a:rPr>
                <a:t>СФЕРА</a:t>
              </a:r>
              <a:endParaRPr lang="en-US" sz="4300" spc="370" dirty="0">
                <a:solidFill>
                  <a:srgbClr val="224187"/>
                </a:solidFill>
                <a:latin typeface="Tex Gyre Adventor Bold" charset="-52"/>
              </a:endParaRPr>
            </a:p>
          </p:txBody>
        </p:sp>
        <p:sp>
          <p:nvSpPr>
            <p:cNvPr id="7" name="TextBox 7"/>
            <p:cNvSpPr txBox="1"/>
            <p:nvPr/>
          </p:nvSpPr>
          <p:spPr>
            <a:xfrm>
              <a:off x="671181" y="9881834"/>
              <a:ext cx="21945601" cy="2188633"/>
            </a:xfrm>
            <a:prstGeom prst="rect">
              <a:avLst/>
            </a:prstGeom>
          </p:spPr>
          <p:txBody>
            <a:bodyPr wrap="square" lIns="0" tIns="0" rIns="0" bIns="0" rtlCol="0" anchor="t">
              <a:spAutoFit/>
            </a:bodyPr>
            <a:lstStyle/>
            <a:p>
              <a:pPr indent="457200" algn="just">
                <a:lnSpc>
                  <a:spcPts val="3150"/>
                </a:lnSpc>
              </a:pPr>
              <a:r>
                <a:rPr lang="en-US" sz="2100" dirty="0">
                  <a:solidFill>
                    <a:srgbClr val="000000"/>
                  </a:solidFill>
                  <a:latin typeface="Tex Gyre Adventor" charset="-52"/>
                </a:rPr>
                <a:t>В отчетный период велась целенаправленная работа с руководителями предприятий по безусловному выполнению обязанностей по уплате взносов в Пенсионный фонд, фонд социального страхования РФ и обязательного медицинского страхования. Однако, были случаи с задержкой перечислений средств в фонды: АО «МКПК «Универсал», ОАО «НПП «Темп» </a:t>
              </a:r>
              <a:r>
                <a:rPr lang="ru-RU" sz="2100" dirty="0" smtClean="0">
                  <a:solidFill>
                    <a:srgbClr val="000000"/>
                  </a:solidFill>
                  <a:latin typeface="Tex Gyre Adventor" charset="-52"/>
                </a:rPr>
                <a:t>      </a:t>
              </a:r>
              <a:r>
                <a:rPr lang="en-US" sz="2100" dirty="0" smtClean="0">
                  <a:solidFill>
                    <a:srgbClr val="000000"/>
                  </a:solidFill>
                  <a:latin typeface="Tex Gyre Adventor" charset="-52"/>
                </a:rPr>
                <a:t>им</a:t>
              </a:r>
              <a:r>
                <a:rPr lang="en-US" sz="2100" dirty="0">
                  <a:solidFill>
                    <a:srgbClr val="000000"/>
                  </a:solidFill>
                  <a:latin typeface="Tex Gyre Adventor" charset="-52"/>
                </a:rPr>
                <a:t>. Короткова», АО «НПО «Молния», ОАО «ТМЗ», в последствии задолженности были погашены.</a:t>
              </a:r>
            </a:p>
          </p:txBody>
        </p:sp>
        <p:sp>
          <p:nvSpPr>
            <p:cNvPr id="8" name="AutoShape 8"/>
            <p:cNvSpPr/>
            <p:nvPr/>
          </p:nvSpPr>
          <p:spPr>
            <a:xfrm>
              <a:off x="21005950" y="762000"/>
              <a:ext cx="2155164" cy="2154359"/>
            </a:xfrm>
            <a:prstGeom prst="rect">
              <a:avLst/>
            </a:prstGeom>
            <a:solidFill>
              <a:srgbClr val="224187">
                <a:alpha val="89803"/>
              </a:srgbClr>
            </a:solidFill>
          </p:spPr>
        </p:sp>
        <p:sp>
          <p:nvSpPr>
            <p:cNvPr id="9" name="AutoShape 9"/>
            <p:cNvSpPr/>
            <p:nvPr/>
          </p:nvSpPr>
          <p:spPr>
            <a:xfrm>
              <a:off x="0" y="5844488"/>
              <a:ext cx="2155164" cy="2154359"/>
            </a:xfrm>
            <a:prstGeom prst="rect">
              <a:avLst/>
            </a:prstGeom>
            <a:solidFill>
              <a:srgbClr val="224187">
                <a:alpha val="89803"/>
              </a:srgbClr>
            </a:solidFill>
          </p:spPr>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2418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42298"/>
            <a:chOff x="0" y="0"/>
            <a:chExt cx="21640800" cy="10989731"/>
          </a:xfrm>
        </p:grpSpPr>
        <p:sp>
          <p:nvSpPr>
            <p:cNvPr id="3" name="TextBox 3"/>
            <p:cNvSpPr txBox="1"/>
            <p:nvPr/>
          </p:nvSpPr>
          <p:spPr>
            <a:xfrm>
              <a:off x="13385267" y="10546875"/>
              <a:ext cx="8255533" cy="442856"/>
            </a:xfrm>
            <a:prstGeom prst="rect">
              <a:avLst/>
            </a:prstGeom>
          </p:spPr>
          <p:txBody>
            <a:bodyPr lIns="0" tIns="0" rIns="0" bIns="0" rtlCol="0" anchor="t">
              <a:spAutoFit/>
            </a:bodyPr>
            <a:lstStyle/>
            <a:p>
              <a:pPr algn="r">
                <a:lnSpc>
                  <a:spcPts val="2769"/>
                </a:lnSpc>
              </a:pPr>
              <a:r>
                <a:rPr lang="en-US" sz="2000" spc="197" dirty="0">
                  <a:solidFill>
                    <a:srgbClr val="F7F8F3"/>
                  </a:solidFill>
                  <a:latin typeface="Tex Gyre Adventor"/>
                </a:rPr>
                <a:t>МГО ПРОФАВИА</a:t>
              </a:r>
            </a:p>
          </p:txBody>
        </p:sp>
        <p:sp>
          <p:nvSpPr>
            <p:cNvPr id="4" name="TextBox 4"/>
            <p:cNvSpPr txBox="1"/>
            <p:nvPr/>
          </p:nvSpPr>
          <p:spPr>
            <a:xfrm>
              <a:off x="0" y="1799484"/>
              <a:ext cx="21640800" cy="7899599"/>
            </a:xfrm>
            <a:prstGeom prst="rect">
              <a:avLst/>
            </a:prstGeom>
          </p:spPr>
          <p:txBody>
            <a:bodyPr lIns="0" tIns="0" rIns="0" bIns="0" rtlCol="0" anchor="t">
              <a:spAutoFit/>
            </a:bodyPr>
            <a:lstStyle/>
            <a:p>
              <a:pPr indent="457200" algn="just">
                <a:lnSpc>
                  <a:spcPts val="3300"/>
                </a:lnSpc>
              </a:pPr>
              <a:r>
                <a:rPr lang="en-US" sz="2200" dirty="0">
                  <a:solidFill>
                    <a:srgbClr val="F7F8F3"/>
                  </a:solidFill>
                  <a:latin typeface="Tex Gyre Adventor" charset="-52"/>
                </a:rPr>
                <a:t>Важнейшей работой МГО Профавиа являлось включение во вновь заключаемые коллективные договоры и соглашения обязательств по улучшению материального и социального положения работников, ветеранов труда </a:t>
              </a:r>
              <a:r>
                <a:rPr lang="ru-RU" sz="2200" dirty="0" smtClean="0">
                  <a:solidFill>
                    <a:srgbClr val="F7F8F3"/>
                  </a:solidFill>
                  <a:latin typeface="Tex Gyre Adventor" charset="-52"/>
                </a:rPr>
                <a:t>                                        </a:t>
              </a:r>
              <a:r>
                <a:rPr lang="en-US" sz="2200" dirty="0" smtClean="0">
                  <a:solidFill>
                    <a:srgbClr val="F7F8F3"/>
                  </a:solidFill>
                  <a:latin typeface="Tex Gyre Adventor" charset="-52"/>
                </a:rPr>
                <a:t>и </a:t>
              </a:r>
              <a:r>
                <a:rPr lang="en-US" sz="2200" dirty="0">
                  <a:solidFill>
                    <a:srgbClr val="F7F8F3"/>
                  </a:solidFill>
                  <a:latin typeface="Tex Gyre Adventor" charset="-52"/>
                </a:rPr>
                <a:t>пенсионеров, созданию условий для их дополнительного пенсионного обеспечения.</a:t>
              </a:r>
            </a:p>
            <a:p>
              <a:pPr indent="457200" algn="just">
                <a:lnSpc>
                  <a:spcPts val="3300"/>
                </a:lnSpc>
              </a:pPr>
              <a:r>
                <a:rPr lang="en-US" sz="2200" dirty="0">
                  <a:solidFill>
                    <a:srgbClr val="F7F8F3"/>
                  </a:solidFill>
                  <a:latin typeface="Tex Gyre Adventor" charset="-52"/>
                </a:rPr>
                <a:t>Так, например, в коллективных договорах АО «ММП им. В.В. Чернышева,  АО «РСК «МиГ», ФГУП «ГосНИИАС», </a:t>
              </a:r>
              <a:r>
                <a:rPr lang="en-US" sz="2200" dirty="0" smtClean="0">
                  <a:solidFill>
                    <a:srgbClr val="F7F8F3"/>
                  </a:solidFill>
                  <a:latin typeface="Tex Gyre Adventor" charset="-52"/>
                </a:rPr>
                <a:t>АО </a:t>
              </a:r>
              <a:r>
                <a:rPr lang="en-US" sz="2200" dirty="0">
                  <a:solidFill>
                    <a:srgbClr val="F7F8F3"/>
                  </a:solidFill>
                  <a:latin typeface="Tex Gyre Adventor" charset="-52"/>
                </a:rPr>
                <a:t>«Гос МКБ «Вымпел» им. И.И. Торопова», АО «НЦВ Миль и Камов» и др. работодатели и профсоюзные комитеты оказывают социальную и материальную помощь при выходе на пенсию уже вышедшим ветеранам и советам ветеранов предприятий.</a:t>
              </a:r>
            </a:p>
            <a:p>
              <a:pPr indent="457200" algn="just">
                <a:lnSpc>
                  <a:spcPts val="3300"/>
                </a:lnSpc>
              </a:pPr>
              <a:r>
                <a:rPr lang="en-US" sz="2200" dirty="0">
                  <a:solidFill>
                    <a:srgbClr val="F7F8F3"/>
                  </a:solidFill>
                  <a:latin typeface="Tex Gyre Adventor" charset="-52"/>
                </a:rPr>
                <a:t>Ряд предприятий представляют своим работникам  услуги Негосударственного пенсионного фонда: </a:t>
              </a:r>
              <a:r>
                <a:rPr lang="ru-RU" sz="2200" dirty="0" smtClean="0">
                  <a:solidFill>
                    <a:srgbClr val="F7F8F3"/>
                  </a:solidFill>
                  <a:latin typeface="Tex Gyre Adventor" charset="-52"/>
                </a:rPr>
                <a:t>                             </a:t>
              </a:r>
              <a:r>
                <a:rPr lang="en-US" sz="2200" dirty="0" smtClean="0">
                  <a:solidFill>
                    <a:srgbClr val="F7F8F3"/>
                  </a:solidFill>
                  <a:latin typeface="Tex Gyre Adventor" charset="-52"/>
                </a:rPr>
                <a:t>ПАО </a:t>
              </a:r>
              <a:r>
                <a:rPr lang="en-US" sz="2200" dirty="0">
                  <a:solidFill>
                    <a:srgbClr val="F7F8F3"/>
                  </a:solidFill>
                  <a:latin typeface="Tex Gyre Adventor" charset="-52"/>
                </a:rPr>
                <a:t>«Ил</a:t>
              </a:r>
              <a:r>
                <a:rPr lang="en-US" sz="2200" dirty="0" smtClean="0">
                  <a:solidFill>
                    <a:srgbClr val="F7F8F3"/>
                  </a:solidFill>
                  <a:latin typeface="Tex Gyre Adventor" charset="-52"/>
                </a:rPr>
                <a:t>»,</a:t>
              </a:r>
              <a:r>
                <a:rPr lang="ru-RU" sz="2200" dirty="0" smtClean="0">
                  <a:solidFill>
                    <a:srgbClr val="F7F8F3"/>
                  </a:solidFill>
                  <a:latin typeface="Tex Gyre Adventor" charset="-52"/>
                </a:rPr>
                <a:t> </a:t>
              </a:r>
              <a:r>
                <a:rPr lang="en-US" sz="2200" dirty="0" smtClean="0">
                  <a:solidFill>
                    <a:srgbClr val="F7F8F3"/>
                  </a:solidFill>
                  <a:latin typeface="Tex Gyre Adventor" charset="-52"/>
                </a:rPr>
                <a:t>АО </a:t>
              </a:r>
              <a:r>
                <a:rPr lang="en-US" sz="2200" dirty="0">
                  <a:solidFill>
                    <a:srgbClr val="F7F8F3"/>
                  </a:solidFill>
                  <a:latin typeface="Tex Gyre Adventor" charset="-52"/>
                </a:rPr>
                <a:t>«РСК «МиГ», АО «ГосНИИ Приборостроения».</a:t>
              </a:r>
            </a:p>
            <a:p>
              <a:pPr indent="457200" algn="just">
                <a:lnSpc>
                  <a:spcPts val="3300"/>
                </a:lnSpc>
              </a:pPr>
              <a:r>
                <a:rPr lang="en-US" sz="2200" dirty="0">
                  <a:solidFill>
                    <a:srgbClr val="F7F8F3"/>
                  </a:solidFill>
                  <a:latin typeface="Tex Gyre Adventor" charset="-52"/>
                </a:rPr>
                <a:t> Услугами добровольного медицинского обеспечения могут воспользоваться работники предприятий: </a:t>
              </a:r>
              <a:r>
                <a:rPr lang="ru-RU" sz="2200" dirty="0" smtClean="0">
                  <a:solidFill>
                    <a:srgbClr val="F7F8F3"/>
                  </a:solidFill>
                  <a:latin typeface="Tex Gyre Adventor" charset="-52"/>
                </a:rPr>
                <a:t>                          </a:t>
              </a:r>
              <a:r>
                <a:rPr lang="en-US" sz="2200" dirty="0" smtClean="0">
                  <a:solidFill>
                    <a:srgbClr val="F7F8F3"/>
                  </a:solidFill>
                  <a:latin typeface="Tex Gyre Adventor" charset="-52"/>
                </a:rPr>
                <a:t>ПАО </a:t>
              </a:r>
              <a:r>
                <a:rPr lang="en-US" sz="2200" dirty="0">
                  <a:solidFill>
                    <a:srgbClr val="F7F8F3"/>
                  </a:solidFill>
                  <a:latin typeface="Tex Gyre Adventor" charset="-52"/>
                </a:rPr>
                <a:t>«Ил», АО  «ГосНИИ Приборостроения», ПАО НПО «Наука», АО «ОДК», ФГУП «ГосНИИАС», </a:t>
              </a:r>
              <a:r>
                <a:rPr lang="en-US" sz="2200" dirty="0" smtClean="0">
                  <a:solidFill>
                    <a:srgbClr val="F7F8F3"/>
                  </a:solidFill>
                  <a:latin typeface="Tex Gyre Adventor" charset="-52"/>
                </a:rPr>
                <a:t>ПАО </a:t>
              </a:r>
              <a:r>
                <a:rPr lang="en-US" sz="2200" dirty="0">
                  <a:solidFill>
                    <a:srgbClr val="F7F8F3"/>
                  </a:solidFill>
                  <a:latin typeface="Tex Gyre Adventor" charset="-52"/>
                </a:rPr>
                <a:t>«Туполев», </a:t>
              </a:r>
              <a:r>
                <a:rPr lang="en-US" sz="2200" dirty="0" smtClean="0">
                  <a:solidFill>
                    <a:srgbClr val="F7F8F3"/>
                  </a:solidFill>
                  <a:latin typeface="Tex Gyre Adventor" charset="-52"/>
                </a:rPr>
                <a:t>АО </a:t>
              </a:r>
              <a:r>
                <a:rPr lang="en-US" sz="2200" dirty="0">
                  <a:solidFill>
                    <a:srgbClr val="F7F8F3"/>
                  </a:solidFill>
                  <a:latin typeface="Tex Gyre Adventor" charset="-52"/>
                </a:rPr>
                <a:t>«Гос МКБ «Вымпел» им. И.И. Торопова» и др.</a:t>
              </a:r>
            </a:p>
            <a:p>
              <a:pPr indent="457200" algn="just">
                <a:lnSpc>
                  <a:spcPts val="3300"/>
                </a:lnSpc>
              </a:pPr>
              <a:r>
                <a:rPr lang="en-US" sz="2200" dirty="0">
                  <a:solidFill>
                    <a:srgbClr val="F7F8F3"/>
                  </a:solidFill>
                  <a:latin typeface="Tex Gyre Adventor" charset="-52"/>
                </a:rPr>
                <a:t>На наших предприятиях имеются 41 столовая;  23 буфета, 8 кафе в общей сложности на 6774 посадочных места, </a:t>
              </a:r>
              <a:r>
                <a:rPr lang="en-US" sz="2200" dirty="0" err="1" smtClean="0">
                  <a:solidFill>
                    <a:srgbClr val="F7F8F3"/>
                  </a:solidFill>
                  <a:latin typeface="Tex Gyre Adventor" charset="-52"/>
                </a:rPr>
                <a:t>где</a:t>
              </a:r>
              <a:r>
                <a:rPr lang="en-US" sz="2200" dirty="0" smtClean="0">
                  <a:solidFill>
                    <a:srgbClr val="F7F8F3"/>
                  </a:solidFill>
                  <a:latin typeface="Tex Gyre Adventor" charset="-52"/>
                </a:rPr>
                <a:t> </a:t>
              </a:r>
              <a:r>
                <a:rPr lang="en-US" sz="2200" dirty="0">
                  <a:solidFill>
                    <a:srgbClr val="F7F8F3"/>
                  </a:solidFill>
                  <a:latin typeface="Tex Gyre Adventor" charset="-52"/>
                </a:rPr>
                <a:t>работники могут не только вкусно по обедать, но и позавтракать; кроме этого в 10-20% подразделений предприятий имеются оборудованные комнаты приема пищи. А также, имеются автоматы быстрого питания.</a:t>
              </a:r>
            </a:p>
          </p:txBody>
        </p:sp>
        <p:sp>
          <p:nvSpPr>
            <p:cNvPr id="5" name="AutoShape 5"/>
            <p:cNvSpPr/>
            <p:nvPr/>
          </p:nvSpPr>
          <p:spPr>
            <a:xfrm>
              <a:off x="0" y="10342000"/>
              <a:ext cx="631036" cy="630800"/>
            </a:xfrm>
            <a:prstGeom prst="rect">
              <a:avLst/>
            </a:prstGeom>
            <a:solidFill>
              <a:srgbClr val="F7F8F3"/>
            </a:solidFill>
          </p:spPr>
        </p:sp>
        <p:sp>
          <p:nvSpPr>
            <p:cNvPr id="6" name="AutoShape 6"/>
            <p:cNvSpPr/>
            <p:nvPr/>
          </p:nvSpPr>
          <p:spPr>
            <a:xfrm>
              <a:off x="20057259" y="0"/>
              <a:ext cx="1583541" cy="1582949"/>
            </a:xfrm>
            <a:prstGeom prst="rect">
              <a:avLst/>
            </a:prstGeom>
            <a:solidFill>
              <a:srgbClr val="F7F8F3"/>
            </a:solidFill>
          </p:spPr>
        </p:sp>
        <p:sp>
          <p:nvSpPr>
            <p:cNvPr id="7" name="TextBox 7"/>
            <p:cNvSpPr txBox="1"/>
            <p:nvPr/>
          </p:nvSpPr>
          <p:spPr>
            <a:xfrm>
              <a:off x="0" y="9525"/>
              <a:ext cx="19819271" cy="701047"/>
            </a:xfrm>
            <a:prstGeom prst="rect">
              <a:avLst/>
            </a:prstGeom>
          </p:spPr>
          <p:txBody>
            <a:bodyPr lIns="0" tIns="0" rIns="0" bIns="0" rtlCol="0" anchor="t">
              <a:spAutoFit/>
            </a:bodyPr>
            <a:lstStyle/>
            <a:p>
              <a:pPr>
                <a:lnSpc>
                  <a:spcPts val="4079"/>
                </a:lnSpc>
              </a:pPr>
              <a:r>
                <a:rPr lang="en-US" sz="4300" spc="272" dirty="0">
                  <a:solidFill>
                    <a:srgbClr val="F7F8F3"/>
                  </a:solidFill>
                  <a:latin typeface="Tex Gyre Adventor Bold" charset="-52"/>
                </a:rPr>
                <a:t>СОЦИАЛЬНАЯ </a:t>
              </a:r>
              <a:r>
                <a:rPr lang="en-US" sz="4300" spc="272" dirty="0" smtClean="0">
                  <a:solidFill>
                    <a:srgbClr val="F7F8F3"/>
                  </a:solidFill>
                  <a:latin typeface="Tex Gyre Adventor Bold" charset="-52"/>
                </a:rPr>
                <a:t>СФЕРА</a:t>
              </a:r>
              <a:endParaRPr lang="en-US" sz="4300" spc="272" dirty="0">
                <a:solidFill>
                  <a:srgbClr val="F7F8F3"/>
                </a:solidFill>
                <a:latin typeface="Tex Gyre Adventor Bold" charset="-52"/>
              </a:endParaRPr>
            </a:p>
          </p:txBody>
        </p:sp>
        <p:sp>
          <p:nvSpPr>
            <p:cNvPr id="8" name="AutoShape 8"/>
            <p:cNvSpPr/>
            <p:nvPr/>
          </p:nvSpPr>
          <p:spPr>
            <a:xfrm>
              <a:off x="0" y="1358900"/>
              <a:ext cx="1143000" cy="203200"/>
            </a:xfrm>
            <a:prstGeom prst="rect">
              <a:avLst/>
            </a:prstGeom>
            <a:solidFill>
              <a:srgbClr val="F7F8F3"/>
            </a:solidFill>
          </p:spPr>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7F8F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42298"/>
            <a:chOff x="0" y="0"/>
            <a:chExt cx="21640800" cy="10989731"/>
          </a:xfrm>
        </p:grpSpPr>
        <p:sp>
          <p:nvSpPr>
            <p:cNvPr id="3" name="TextBox 3"/>
            <p:cNvSpPr txBox="1"/>
            <p:nvPr/>
          </p:nvSpPr>
          <p:spPr>
            <a:xfrm>
              <a:off x="13385267" y="10546875"/>
              <a:ext cx="8255533" cy="442856"/>
            </a:xfrm>
            <a:prstGeom prst="rect">
              <a:avLst/>
            </a:prstGeom>
          </p:spPr>
          <p:txBody>
            <a:bodyPr lIns="0" tIns="0" rIns="0" bIns="0" rtlCol="0" anchor="t">
              <a:spAutoFit/>
            </a:bodyPr>
            <a:lstStyle/>
            <a:p>
              <a:pPr algn="r">
                <a:lnSpc>
                  <a:spcPts val="2769"/>
                </a:lnSpc>
              </a:pPr>
              <a:r>
                <a:rPr lang="en-US" sz="2000" spc="197" dirty="0">
                  <a:solidFill>
                    <a:srgbClr val="224187"/>
                  </a:solidFill>
                  <a:latin typeface="Tex Gyre Adventor"/>
                </a:rPr>
                <a:t>МГО ПРОФАВИА</a:t>
              </a:r>
            </a:p>
          </p:txBody>
        </p:sp>
        <p:sp>
          <p:nvSpPr>
            <p:cNvPr id="4" name="TextBox 4"/>
            <p:cNvSpPr txBox="1"/>
            <p:nvPr/>
          </p:nvSpPr>
          <p:spPr>
            <a:xfrm>
              <a:off x="0" y="1750451"/>
              <a:ext cx="21640800" cy="8675879"/>
            </a:xfrm>
            <a:prstGeom prst="rect">
              <a:avLst/>
            </a:prstGeom>
          </p:spPr>
          <p:txBody>
            <a:bodyPr lIns="0" tIns="0" rIns="0" bIns="0" rtlCol="0" anchor="t">
              <a:spAutoFit/>
            </a:bodyPr>
            <a:lstStyle/>
            <a:p>
              <a:pPr indent="457200" algn="just">
                <a:lnSpc>
                  <a:spcPts val="3000"/>
                </a:lnSpc>
              </a:pPr>
              <a:r>
                <a:rPr lang="en-US" sz="2000" dirty="0">
                  <a:solidFill>
                    <a:srgbClr val="000000"/>
                  </a:solidFill>
                  <a:latin typeface="Tex Gyre Adventor" charset="-52"/>
                </a:rPr>
                <a:t>МГО Профавиа, профсоюзные комитеты  совместно с администрацией предприятий постоянно проводили необходимую работу </a:t>
              </a:r>
              <a:r>
                <a:rPr lang="ru-RU" sz="2000" dirty="0" smtClean="0">
                  <a:solidFill>
                    <a:srgbClr val="000000"/>
                  </a:solidFill>
                  <a:latin typeface="Tex Gyre Adventor" charset="-52"/>
                </a:rPr>
                <a:t>     </a:t>
              </a:r>
              <a:r>
                <a:rPr lang="en-US" sz="2000" dirty="0" smtClean="0">
                  <a:solidFill>
                    <a:srgbClr val="000000"/>
                  </a:solidFill>
                  <a:latin typeface="Tex Gyre Adventor" charset="-52"/>
                </a:rPr>
                <a:t>по </a:t>
              </a:r>
              <a:r>
                <a:rPr lang="en-US" sz="2000" dirty="0">
                  <a:solidFill>
                    <a:srgbClr val="000000"/>
                  </a:solidFill>
                  <a:latin typeface="Tex Gyre Adventor" charset="-52"/>
                </a:rPr>
                <a:t>организации отдыха и оздоровления детей в период школьных каникул. За отчетный период в летнее время отдохнуло </a:t>
              </a:r>
              <a:r>
                <a:rPr lang="ru-RU" sz="2000" dirty="0" smtClean="0">
                  <a:solidFill>
                    <a:srgbClr val="000000"/>
                  </a:solidFill>
                  <a:latin typeface="Tex Gyre Adventor" charset="-52"/>
                </a:rPr>
                <a:t>                   </a:t>
              </a:r>
              <a:r>
                <a:rPr lang="en-US" sz="2000" dirty="0" smtClean="0">
                  <a:solidFill>
                    <a:srgbClr val="000000"/>
                  </a:solidFill>
                  <a:latin typeface="Tex Gyre Adventor" charset="-52"/>
                </a:rPr>
                <a:t>6371 </a:t>
              </a:r>
              <a:r>
                <a:rPr lang="en-US" sz="2000" dirty="0">
                  <a:solidFill>
                    <a:srgbClr val="000000"/>
                  </a:solidFill>
                  <a:latin typeface="Tex Gyre Adventor" charset="-52"/>
                </a:rPr>
                <a:t>чел., зимой – 360 чел.</a:t>
              </a:r>
            </a:p>
            <a:p>
              <a:pPr indent="457200" algn="just">
                <a:lnSpc>
                  <a:spcPts val="3000"/>
                </a:lnSpc>
              </a:pPr>
              <a:r>
                <a:rPr lang="en-US" sz="2000" dirty="0">
                  <a:solidFill>
                    <a:srgbClr val="000000"/>
                  </a:solidFill>
                  <a:latin typeface="Tex Gyre Adventor" charset="-52"/>
                </a:rPr>
                <a:t>Однако, несмотря на активную работу </a:t>
              </a:r>
              <a:r>
                <a:rPr lang="ru-RU" sz="2000" dirty="0" smtClean="0">
                  <a:solidFill>
                    <a:srgbClr val="000000"/>
                  </a:solidFill>
                  <a:latin typeface="Tex Gyre Adventor"/>
                </a:rPr>
                <a:t>Профсоюза</a:t>
              </a:r>
              <a:r>
                <a:rPr lang="en-US" sz="2000" dirty="0" smtClean="0">
                  <a:solidFill>
                    <a:srgbClr val="000000"/>
                  </a:solidFill>
                  <a:latin typeface="Tex Gyre Adventor" charset="-52"/>
                </a:rPr>
                <a:t> </a:t>
              </a:r>
              <a:r>
                <a:rPr lang="en-US" sz="2000" dirty="0">
                  <a:solidFill>
                    <a:srgbClr val="000000"/>
                  </a:solidFill>
                  <a:latin typeface="Tex Gyre Adventor" charset="-52"/>
                </a:rPr>
                <a:t>в этом направлении, количество лагерей за отчетный период сократилось </a:t>
              </a:r>
              <a:r>
                <a:rPr lang="ru-RU" sz="2000" dirty="0" smtClean="0">
                  <a:solidFill>
                    <a:srgbClr val="000000"/>
                  </a:solidFill>
                  <a:latin typeface="Tex Gyre Adventor" charset="-52"/>
                </a:rPr>
                <a:t>         </a:t>
              </a:r>
              <a:r>
                <a:rPr lang="en-US" sz="2000" dirty="0" smtClean="0">
                  <a:solidFill>
                    <a:srgbClr val="000000"/>
                  </a:solidFill>
                  <a:latin typeface="Tex Gyre Adventor" charset="-52"/>
                </a:rPr>
                <a:t>до </a:t>
              </a:r>
              <a:r>
                <a:rPr lang="en-US" sz="2000" dirty="0">
                  <a:solidFill>
                    <a:srgbClr val="000000"/>
                  </a:solidFill>
                  <a:latin typeface="Tex Gyre Adventor" charset="-52"/>
                </a:rPr>
                <a:t>одного, и, тем не менее, МГО Профавиа сохраняет свою работу в направлении содействия детскому отдыху.</a:t>
              </a:r>
            </a:p>
            <a:p>
              <a:pPr indent="457200" algn="just">
                <a:lnSpc>
                  <a:spcPts val="3000"/>
                </a:lnSpc>
              </a:pPr>
              <a:r>
                <a:rPr lang="en-US" sz="2000" dirty="0">
                  <a:solidFill>
                    <a:srgbClr val="000000"/>
                  </a:solidFill>
                  <a:latin typeface="Tex Gyre Adventor" charset="-52"/>
                </a:rPr>
                <a:t>Профсоюзные комитеты совместно с администрацией предприятий обеспечивали детей работников предприятий новогодними подарками и билетами на Новогодние представления в концертные залы и учреждения культуры, путевками в детские оздоровительные лагеря.</a:t>
              </a:r>
            </a:p>
            <a:p>
              <a:pPr indent="457200" algn="just">
                <a:lnSpc>
                  <a:spcPts val="3000"/>
                </a:lnSpc>
              </a:pPr>
              <a:r>
                <a:rPr lang="en-US" sz="2000" dirty="0">
                  <a:solidFill>
                    <a:srgbClr val="000000"/>
                  </a:solidFill>
                  <a:latin typeface="Tex Gyre Adventor" charset="-52"/>
                </a:rPr>
                <a:t>МГО Профавиа согласно заявкам профсоюзных комитетов предприятий отрасли г</a:t>
              </a:r>
              <a:r>
                <a:rPr lang="en-US" sz="2000" dirty="0" smtClean="0">
                  <a:solidFill>
                    <a:srgbClr val="000000"/>
                  </a:solidFill>
                  <a:latin typeface="Tex Gyre Adventor" charset="-52"/>
                </a:rPr>
                <a:t>.</a:t>
              </a:r>
              <a:r>
                <a:rPr lang="ru-RU" sz="2000" dirty="0" smtClean="0">
                  <a:solidFill>
                    <a:srgbClr val="000000"/>
                  </a:solidFill>
                  <a:latin typeface="Tex Gyre Adventor" charset="-52"/>
                </a:rPr>
                <a:t> </a:t>
              </a:r>
              <a:r>
                <a:rPr lang="en-US" sz="2000" dirty="0" smtClean="0">
                  <a:solidFill>
                    <a:srgbClr val="000000"/>
                  </a:solidFill>
                  <a:latin typeface="Tex Gyre Adventor" charset="-52"/>
                </a:rPr>
                <a:t>Москвы</a:t>
              </a:r>
              <a:r>
                <a:rPr lang="en-US" sz="2000" dirty="0">
                  <a:solidFill>
                    <a:srgbClr val="000000"/>
                  </a:solidFill>
                  <a:latin typeface="Tex Gyre Adventor" charset="-52"/>
                </a:rPr>
                <a:t>, обеспечивал детей Новогодними билетами на главную ёлку страны  в Кремлевский Дворец в среднем по 3400 билетов в год.</a:t>
              </a:r>
            </a:p>
            <a:p>
              <a:pPr indent="457200" algn="just">
                <a:lnSpc>
                  <a:spcPts val="3000"/>
                </a:lnSpc>
              </a:pPr>
              <a:r>
                <a:rPr lang="en-US" sz="2000" dirty="0">
                  <a:solidFill>
                    <a:srgbClr val="000000"/>
                  </a:solidFill>
                  <a:latin typeface="Tex Gyre Adventor" charset="-52"/>
                </a:rPr>
                <a:t>Забота о детях, подрастающем поколении, всегда остаются в центре внимания МГО Профавиа.</a:t>
              </a:r>
            </a:p>
            <a:p>
              <a:pPr indent="457200" algn="just">
                <a:lnSpc>
                  <a:spcPts val="3000"/>
                </a:lnSpc>
              </a:pPr>
              <a:r>
                <a:rPr lang="en-US" sz="2000" dirty="0">
                  <a:solidFill>
                    <a:srgbClr val="000000"/>
                  </a:solidFill>
                  <a:latin typeface="Tex Gyre Adventor" charset="-52"/>
                </a:rPr>
                <a:t> Участие детей, работников предприятий, в различных детских конкурсах ЦК и МГО Профавиа стало доброй традицией.</a:t>
              </a:r>
            </a:p>
            <a:p>
              <a:pPr indent="457200" algn="just">
                <a:lnSpc>
                  <a:spcPts val="3000"/>
                </a:lnSpc>
              </a:pPr>
              <a:r>
                <a:rPr lang="en-US" sz="2000" dirty="0">
                  <a:solidFill>
                    <a:srgbClr val="000000"/>
                  </a:solidFill>
                  <a:latin typeface="Tex Gyre Adventor" charset="-52"/>
                </a:rPr>
                <a:t>Дети работников АО «НЦВ Миль и Камов», АО «РСК «МиГ», АО «Гос МКБ «Вымпел» им. И.И. Торопова, АО «ММП им. В.В. Чернышева» принимали участие в конкурсе детского рисунка ЦК Профсоюза, а в 2020 году МГО Профавиа совместно с МРО ООО «СоюзМаш России» провели свой конкурс под девизом «Победа глазами потомков», посвященного 75-летию Победы Великой Отечественной войне 1941-45 г.г., в котором приняли участие 69 из 10 наших предприятий. 12 рисунков по 4-м номинациям были направлены на конкурс ЦК, где удостоились 3-х призовых мест и 4-х специальных призов.</a:t>
              </a:r>
            </a:p>
          </p:txBody>
        </p:sp>
        <p:sp>
          <p:nvSpPr>
            <p:cNvPr id="5" name="AutoShape 5"/>
            <p:cNvSpPr/>
            <p:nvPr/>
          </p:nvSpPr>
          <p:spPr>
            <a:xfrm>
              <a:off x="0" y="10342000"/>
              <a:ext cx="631036" cy="630800"/>
            </a:xfrm>
            <a:prstGeom prst="rect">
              <a:avLst/>
            </a:prstGeom>
            <a:solidFill>
              <a:srgbClr val="224187"/>
            </a:solidFill>
          </p:spPr>
        </p:sp>
        <p:sp>
          <p:nvSpPr>
            <p:cNvPr id="6" name="AutoShape 6"/>
            <p:cNvSpPr/>
            <p:nvPr/>
          </p:nvSpPr>
          <p:spPr>
            <a:xfrm>
              <a:off x="20057259" y="0"/>
              <a:ext cx="1583541" cy="1582949"/>
            </a:xfrm>
            <a:prstGeom prst="rect">
              <a:avLst/>
            </a:prstGeom>
            <a:solidFill>
              <a:srgbClr val="224187"/>
            </a:solidFill>
          </p:spPr>
        </p:sp>
        <p:sp>
          <p:nvSpPr>
            <p:cNvPr id="7" name="TextBox 7"/>
            <p:cNvSpPr txBox="1"/>
            <p:nvPr/>
          </p:nvSpPr>
          <p:spPr>
            <a:xfrm>
              <a:off x="0" y="9525"/>
              <a:ext cx="16525924" cy="841000"/>
            </a:xfrm>
            <a:prstGeom prst="rect">
              <a:avLst/>
            </a:prstGeom>
          </p:spPr>
          <p:txBody>
            <a:bodyPr lIns="0" tIns="0" rIns="0" bIns="0" rtlCol="0" anchor="t">
              <a:spAutoFit/>
            </a:bodyPr>
            <a:lstStyle/>
            <a:p>
              <a:pPr>
                <a:lnSpc>
                  <a:spcPts val="5160"/>
                </a:lnSpc>
              </a:pPr>
              <a:r>
                <a:rPr lang="ru-RU" sz="4300" spc="343" dirty="0" smtClean="0">
                  <a:solidFill>
                    <a:srgbClr val="224187"/>
                  </a:solidFill>
                  <a:latin typeface="Tex Gyre Adventor Bold" charset="-52"/>
                </a:rPr>
                <a:t>СОЦИАЛЬНАЯ СФЕРА</a:t>
              </a:r>
              <a:endParaRPr lang="en-US" sz="4300" spc="343" dirty="0">
                <a:solidFill>
                  <a:srgbClr val="224187"/>
                </a:solidFill>
                <a:latin typeface="Tex Gyre Adventor Bold" charset="-52"/>
              </a:endParaRPr>
            </a:p>
          </p:txBody>
        </p:sp>
        <p:sp>
          <p:nvSpPr>
            <p:cNvPr id="8" name="AutoShape 8"/>
            <p:cNvSpPr/>
            <p:nvPr/>
          </p:nvSpPr>
          <p:spPr>
            <a:xfrm>
              <a:off x="0" y="1358900"/>
              <a:ext cx="1143000" cy="203200"/>
            </a:xfrm>
            <a:prstGeom prst="rect">
              <a:avLst/>
            </a:prstGeom>
            <a:solidFill>
              <a:srgbClr val="224187"/>
            </a:solidFill>
          </p:spPr>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7F8F3"/>
        </a:solidFill>
        <a:effectLst/>
      </p:bgPr>
    </p:bg>
    <p:spTree>
      <p:nvGrpSpPr>
        <p:cNvPr id="1" name=""/>
        <p:cNvGrpSpPr/>
        <p:nvPr/>
      </p:nvGrpSpPr>
      <p:grpSpPr>
        <a:xfrm>
          <a:off x="0" y="0"/>
          <a:ext cx="0" cy="0"/>
          <a:chOff x="0" y="0"/>
          <a:chExt cx="0" cy="0"/>
        </a:xfrm>
      </p:grpSpPr>
      <p:grpSp>
        <p:nvGrpSpPr>
          <p:cNvPr id="2" name="Group 2"/>
          <p:cNvGrpSpPr/>
          <p:nvPr/>
        </p:nvGrpSpPr>
        <p:grpSpPr>
          <a:xfrm>
            <a:off x="411014" y="862522"/>
            <a:ext cx="17370835" cy="7627910"/>
            <a:chOff x="0" y="0"/>
            <a:chExt cx="23161114" cy="10170547"/>
          </a:xfrm>
        </p:grpSpPr>
        <p:pic>
          <p:nvPicPr>
            <p:cNvPr id="3" name="Picture 3"/>
            <p:cNvPicPr>
              <a:picLocks noChangeAspect="1"/>
            </p:cNvPicPr>
            <p:nvPr/>
          </p:nvPicPr>
          <p:blipFill>
            <a:blip r:embed="rId2" cstate="print"/>
            <a:srcRect l="22235" r="22235"/>
            <a:stretch>
              <a:fillRect/>
            </a:stretch>
          </p:blipFill>
          <p:spPr>
            <a:xfrm>
              <a:off x="8151365" y="0"/>
              <a:ext cx="6985233" cy="8760847"/>
            </a:xfrm>
            <a:prstGeom prst="rect">
              <a:avLst/>
            </a:prstGeom>
          </p:spPr>
        </p:pic>
        <p:pic>
          <p:nvPicPr>
            <p:cNvPr id="4" name="Picture 4"/>
            <p:cNvPicPr>
              <a:picLocks noChangeAspect="1"/>
            </p:cNvPicPr>
            <p:nvPr/>
          </p:nvPicPr>
          <p:blipFill>
            <a:blip r:embed="rId3" cstate="print"/>
            <a:srcRect l="22469" r="22469"/>
            <a:stretch>
              <a:fillRect/>
            </a:stretch>
          </p:blipFill>
          <p:spPr>
            <a:xfrm>
              <a:off x="15479149" y="0"/>
              <a:ext cx="6985233" cy="8760847"/>
            </a:xfrm>
            <a:prstGeom prst="rect">
              <a:avLst/>
            </a:prstGeom>
          </p:spPr>
        </p:pic>
        <p:pic>
          <p:nvPicPr>
            <p:cNvPr id="5" name="Picture 5"/>
            <p:cNvPicPr>
              <a:picLocks noChangeAspect="1"/>
            </p:cNvPicPr>
            <p:nvPr/>
          </p:nvPicPr>
          <p:blipFill>
            <a:blip r:embed="rId4" cstate="print"/>
            <a:srcRect l="21507" r="21507"/>
            <a:stretch>
              <a:fillRect/>
            </a:stretch>
          </p:blipFill>
          <p:spPr>
            <a:xfrm>
              <a:off x="823582" y="0"/>
              <a:ext cx="6985233" cy="8760847"/>
            </a:xfrm>
            <a:prstGeom prst="rect">
              <a:avLst/>
            </a:prstGeom>
          </p:spPr>
        </p:pic>
        <p:sp>
          <p:nvSpPr>
            <p:cNvPr id="6" name="TextBox 6"/>
            <p:cNvSpPr txBox="1"/>
            <p:nvPr/>
          </p:nvSpPr>
          <p:spPr>
            <a:xfrm>
              <a:off x="887007" y="9395847"/>
              <a:ext cx="21513950" cy="774700"/>
            </a:xfrm>
            <a:prstGeom prst="rect">
              <a:avLst/>
            </a:prstGeom>
          </p:spPr>
          <p:txBody>
            <a:bodyPr lIns="0" tIns="0" rIns="0" bIns="0" rtlCol="0" anchor="t">
              <a:spAutoFit/>
            </a:bodyPr>
            <a:lstStyle/>
            <a:p>
              <a:pPr algn="ctr">
                <a:lnSpc>
                  <a:spcPts val="4440"/>
                </a:lnSpc>
              </a:pPr>
              <a:r>
                <a:rPr lang="en-US" sz="4300" spc="370" dirty="0">
                  <a:solidFill>
                    <a:srgbClr val="224187"/>
                  </a:solidFill>
                  <a:latin typeface="Tex Gyre Adventor Bold" charset="-52"/>
                </a:rPr>
                <a:t>ФИЗКУЛЬТУРНО-СПОРТИВНАЯ РАБОТА</a:t>
              </a:r>
            </a:p>
          </p:txBody>
        </p:sp>
        <p:sp>
          <p:nvSpPr>
            <p:cNvPr id="7" name="AutoShape 7"/>
            <p:cNvSpPr/>
            <p:nvPr/>
          </p:nvSpPr>
          <p:spPr>
            <a:xfrm>
              <a:off x="21005950" y="762000"/>
              <a:ext cx="2155164" cy="2154359"/>
            </a:xfrm>
            <a:prstGeom prst="rect">
              <a:avLst/>
            </a:prstGeom>
            <a:solidFill>
              <a:srgbClr val="224187">
                <a:alpha val="89803"/>
              </a:srgbClr>
            </a:solidFill>
          </p:spPr>
        </p:sp>
        <p:sp>
          <p:nvSpPr>
            <p:cNvPr id="8" name="AutoShape 8"/>
            <p:cNvSpPr/>
            <p:nvPr/>
          </p:nvSpPr>
          <p:spPr>
            <a:xfrm>
              <a:off x="0" y="5844488"/>
              <a:ext cx="2155164" cy="2154359"/>
            </a:xfrm>
            <a:prstGeom prst="rect">
              <a:avLst/>
            </a:prstGeom>
            <a:solidFill>
              <a:srgbClr val="224187">
                <a:alpha val="89803"/>
              </a:srgbClr>
            </a:solidFill>
          </p:spPr>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22418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23912"/>
            <a:ext cx="16230600" cy="8651873"/>
            <a:chOff x="0" y="0"/>
            <a:chExt cx="21640800" cy="11535831"/>
          </a:xfrm>
        </p:grpSpPr>
        <p:sp>
          <p:nvSpPr>
            <p:cNvPr id="3" name="TextBox 3"/>
            <p:cNvSpPr txBox="1"/>
            <p:nvPr/>
          </p:nvSpPr>
          <p:spPr>
            <a:xfrm>
              <a:off x="13385267" y="11092975"/>
              <a:ext cx="8255533" cy="442856"/>
            </a:xfrm>
            <a:prstGeom prst="rect">
              <a:avLst/>
            </a:prstGeom>
          </p:spPr>
          <p:txBody>
            <a:bodyPr lIns="0" tIns="0" rIns="0" bIns="0" rtlCol="0" anchor="t">
              <a:spAutoFit/>
            </a:bodyPr>
            <a:lstStyle/>
            <a:p>
              <a:pPr algn="r">
                <a:lnSpc>
                  <a:spcPts val="2769"/>
                </a:lnSpc>
              </a:pPr>
              <a:r>
                <a:rPr lang="en-US" sz="2000" spc="197" dirty="0">
                  <a:solidFill>
                    <a:srgbClr val="F7F8F3"/>
                  </a:solidFill>
                  <a:latin typeface="Tex Gyre Adventor"/>
                </a:rPr>
                <a:t>МГО ПРОФАВИА</a:t>
              </a:r>
            </a:p>
          </p:txBody>
        </p:sp>
        <p:sp>
          <p:nvSpPr>
            <p:cNvPr id="4" name="TextBox 4"/>
            <p:cNvSpPr txBox="1"/>
            <p:nvPr/>
          </p:nvSpPr>
          <p:spPr>
            <a:xfrm>
              <a:off x="0" y="1809009"/>
              <a:ext cx="21640800" cy="8979211"/>
            </a:xfrm>
            <a:prstGeom prst="rect">
              <a:avLst/>
            </a:prstGeom>
          </p:spPr>
          <p:txBody>
            <a:bodyPr lIns="0" tIns="0" rIns="0" bIns="0" rtlCol="0" anchor="t">
              <a:spAutoFit/>
            </a:bodyPr>
            <a:lstStyle/>
            <a:p>
              <a:pPr indent="457200" algn="just">
                <a:lnSpc>
                  <a:spcPts val="3299"/>
                </a:lnSpc>
              </a:pPr>
              <a:r>
                <a:rPr lang="en-US" sz="2200" dirty="0">
                  <a:solidFill>
                    <a:srgbClr val="F7F8F3"/>
                  </a:solidFill>
                  <a:latin typeface="Tex Gyre Adventor" charset="-52"/>
                </a:rPr>
                <a:t>Одним из направлений в профсоюзной работе является оздоровление трудящихся, членов их семей, молодежи путем привлечения к занятиям физической культурой и спортом. В коллективных договорах московских организаций предусмотрены мероприятия физкультурно-оздоровительной работы (абонементы в бассейн, оплата фитнес клубов, тренажерных залов и т.д.) и спортивной работы (аренда спортсооружений, участи и проведение соревнований, приобретение спортивного инвентаря и оборудования и т.д.)  на что в 53% предприятий предусмотрено выделение финансовых средств.</a:t>
              </a:r>
            </a:p>
            <a:p>
              <a:pPr indent="457200" algn="just">
                <a:lnSpc>
                  <a:spcPts val="3300"/>
                </a:lnSpc>
              </a:pPr>
              <a:endParaRPr sz="2200" dirty="0">
                <a:latin typeface="Tex Gyre Adventor" charset="-52"/>
              </a:endParaRPr>
            </a:p>
            <a:p>
              <a:pPr indent="457200" algn="just">
                <a:lnSpc>
                  <a:spcPts val="3300"/>
                </a:lnSpc>
              </a:pPr>
              <a:r>
                <a:rPr lang="en-US" sz="2200" dirty="0">
                  <a:solidFill>
                    <a:srgbClr val="F7F8F3"/>
                  </a:solidFill>
                  <a:latin typeface="Tex Gyre Adventor" charset="-52"/>
                </a:rPr>
                <a:t>Спортивные федерации МГО Профавиа проводят ежегодно соревнования по 5-6 видам спорта (волейболу, настольному теннису, шахматам, лыжам, мини-футболу) с учетом возрастных категорий участников, ежегодно порядка 16 соревнований с числом участников 1200-1300 человек.</a:t>
              </a:r>
            </a:p>
            <a:p>
              <a:pPr indent="457200" algn="just">
                <a:lnSpc>
                  <a:spcPts val="3300"/>
                </a:lnSpc>
              </a:pPr>
              <a:r>
                <a:rPr lang="en-US" sz="2200" dirty="0">
                  <a:solidFill>
                    <a:srgbClr val="F7F8F3"/>
                  </a:solidFill>
                  <a:latin typeface="Tex Gyre Adventor" charset="-52"/>
                </a:rPr>
                <a:t>Наиболее активно принимают участие в соревнованиях представители АО «РСК «МиГ», АО «ММП им. В.В. Чернышева», АО «Миль и Камов», ФГУП «ЦИАМ им. П.И. Баранова», ПАО «Ил», АО «Гос МКБ «Вымпел» им.И.И. Торопова», АО «МПО им. И. Румянцева», ФГУП «ВИАМ», ФГУП «ГосНИИАС», АО «ММЗ «Вперед», АО «ММЗ «Авангард», ПАО «Туполев», ПАО НПО «Наука», АО «ГосНИИП», АО «МКПК «Универсал», АО «ОДК».</a:t>
              </a:r>
            </a:p>
            <a:p>
              <a:pPr indent="457200" algn="just">
                <a:lnSpc>
                  <a:spcPts val="3300"/>
                </a:lnSpc>
              </a:pPr>
              <a:r>
                <a:rPr lang="en-US" sz="2200" dirty="0">
                  <a:solidFill>
                    <a:srgbClr val="F7F8F3"/>
                  </a:solidFill>
                  <a:latin typeface="Tex Gyre Adventor" charset="-52"/>
                </a:rPr>
                <a:t>Кроме участия в отраслевых соревнованиях МГО Профавиа представители предприятий ежегодно принимают участие в соревнованиях МФП, Спорткомитета г. Москвы, ЦК Профсоюза.</a:t>
              </a:r>
            </a:p>
          </p:txBody>
        </p:sp>
        <p:sp>
          <p:nvSpPr>
            <p:cNvPr id="5" name="AutoShape 5"/>
            <p:cNvSpPr/>
            <p:nvPr/>
          </p:nvSpPr>
          <p:spPr>
            <a:xfrm>
              <a:off x="0" y="10888100"/>
              <a:ext cx="631036" cy="630800"/>
            </a:xfrm>
            <a:prstGeom prst="rect">
              <a:avLst/>
            </a:prstGeom>
            <a:solidFill>
              <a:srgbClr val="F7F8F3"/>
            </a:solidFill>
          </p:spPr>
        </p:sp>
        <p:sp>
          <p:nvSpPr>
            <p:cNvPr id="6" name="AutoShape 6"/>
            <p:cNvSpPr/>
            <p:nvPr/>
          </p:nvSpPr>
          <p:spPr>
            <a:xfrm>
              <a:off x="20057259" y="0"/>
              <a:ext cx="1583541" cy="1582949"/>
            </a:xfrm>
            <a:prstGeom prst="rect">
              <a:avLst/>
            </a:prstGeom>
            <a:solidFill>
              <a:srgbClr val="F7F8F3"/>
            </a:solidFill>
          </p:spPr>
        </p:sp>
        <p:sp>
          <p:nvSpPr>
            <p:cNvPr id="7" name="TextBox 7"/>
            <p:cNvSpPr txBox="1"/>
            <p:nvPr/>
          </p:nvSpPr>
          <p:spPr>
            <a:xfrm>
              <a:off x="0" y="9525"/>
              <a:ext cx="19819271" cy="841000"/>
            </a:xfrm>
            <a:prstGeom prst="rect">
              <a:avLst/>
            </a:prstGeom>
          </p:spPr>
          <p:txBody>
            <a:bodyPr lIns="0" tIns="0" rIns="0" bIns="0" rtlCol="0" anchor="t">
              <a:spAutoFit/>
            </a:bodyPr>
            <a:lstStyle/>
            <a:p>
              <a:pPr>
                <a:lnSpc>
                  <a:spcPts val="5160"/>
                </a:lnSpc>
              </a:pPr>
              <a:r>
                <a:rPr lang="en-US" sz="4300" spc="343" dirty="0">
                  <a:solidFill>
                    <a:srgbClr val="F7F8F3"/>
                  </a:solidFill>
                  <a:latin typeface="Tex Gyre Adventor Bold" charset="-52"/>
                </a:rPr>
                <a:t>ФИЗКУЛЬТУРНО-СПОРТИВНАЯ РАБОТА</a:t>
              </a:r>
            </a:p>
          </p:txBody>
        </p:sp>
        <p:sp>
          <p:nvSpPr>
            <p:cNvPr id="8" name="AutoShape 8"/>
            <p:cNvSpPr/>
            <p:nvPr/>
          </p:nvSpPr>
          <p:spPr>
            <a:xfrm>
              <a:off x="0" y="1358900"/>
              <a:ext cx="1143000" cy="203200"/>
            </a:xfrm>
            <a:prstGeom prst="rect">
              <a:avLst/>
            </a:prstGeom>
            <a:solidFill>
              <a:srgbClr val="F7F8F3"/>
            </a:solidFill>
          </p:spPr>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7F8F3"/>
        </a:solidFill>
        <a:effectLst/>
      </p:bgPr>
    </p:bg>
    <p:spTree>
      <p:nvGrpSpPr>
        <p:cNvPr id="1" name=""/>
        <p:cNvGrpSpPr/>
        <p:nvPr/>
      </p:nvGrpSpPr>
      <p:grpSpPr>
        <a:xfrm>
          <a:off x="0" y="0"/>
          <a:ext cx="0" cy="0"/>
          <a:chOff x="0" y="0"/>
          <a:chExt cx="0" cy="0"/>
        </a:xfrm>
      </p:grpSpPr>
      <p:grpSp>
        <p:nvGrpSpPr>
          <p:cNvPr id="2" name="Group 2"/>
          <p:cNvGrpSpPr/>
          <p:nvPr/>
        </p:nvGrpSpPr>
        <p:grpSpPr>
          <a:xfrm>
            <a:off x="411014" y="862522"/>
            <a:ext cx="17370835" cy="8207273"/>
            <a:chOff x="0" y="0"/>
            <a:chExt cx="23161114" cy="10943030"/>
          </a:xfrm>
        </p:grpSpPr>
        <p:pic>
          <p:nvPicPr>
            <p:cNvPr id="3" name="Picture 3"/>
            <p:cNvPicPr>
              <a:picLocks noChangeAspect="1"/>
            </p:cNvPicPr>
            <p:nvPr/>
          </p:nvPicPr>
          <p:blipFill>
            <a:blip r:embed="rId2" cstate="print"/>
            <a:srcRect l="21089" r="21089"/>
            <a:stretch>
              <a:fillRect/>
            </a:stretch>
          </p:blipFill>
          <p:spPr>
            <a:xfrm>
              <a:off x="8151365" y="0"/>
              <a:ext cx="6985233" cy="8760847"/>
            </a:xfrm>
            <a:prstGeom prst="rect">
              <a:avLst/>
            </a:prstGeom>
          </p:spPr>
        </p:pic>
        <p:pic>
          <p:nvPicPr>
            <p:cNvPr id="4" name="Picture 4"/>
            <p:cNvPicPr>
              <a:picLocks noChangeAspect="1"/>
            </p:cNvPicPr>
            <p:nvPr/>
          </p:nvPicPr>
          <p:blipFill>
            <a:blip r:embed="rId3" cstate="print"/>
            <a:srcRect l="22326" r="22326"/>
            <a:stretch>
              <a:fillRect/>
            </a:stretch>
          </p:blipFill>
          <p:spPr>
            <a:xfrm>
              <a:off x="15479149" y="0"/>
              <a:ext cx="6985233" cy="8760847"/>
            </a:xfrm>
            <a:prstGeom prst="rect">
              <a:avLst/>
            </a:prstGeom>
          </p:spPr>
        </p:pic>
        <p:pic>
          <p:nvPicPr>
            <p:cNvPr id="5" name="Picture 5"/>
            <p:cNvPicPr>
              <a:picLocks noChangeAspect="1"/>
            </p:cNvPicPr>
            <p:nvPr/>
          </p:nvPicPr>
          <p:blipFill>
            <a:blip r:embed="rId4" cstate="print"/>
            <a:srcRect l="22326" r="22326"/>
            <a:stretch>
              <a:fillRect/>
            </a:stretch>
          </p:blipFill>
          <p:spPr>
            <a:xfrm>
              <a:off x="823582" y="0"/>
              <a:ext cx="6985233" cy="8760847"/>
            </a:xfrm>
            <a:prstGeom prst="rect">
              <a:avLst/>
            </a:prstGeom>
          </p:spPr>
        </p:pic>
        <p:sp>
          <p:nvSpPr>
            <p:cNvPr id="6" name="TextBox 6"/>
            <p:cNvSpPr txBox="1"/>
            <p:nvPr/>
          </p:nvSpPr>
          <p:spPr>
            <a:xfrm>
              <a:off x="887007" y="9033941"/>
              <a:ext cx="21513950" cy="774700"/>
            </a:xfrm>
            <a:prstGeom prst="rect">
              <a:avLst/>
            </a:prstGeom>
          </p:spPr>
          <p:txBody>
            <a:bodyPr lIns="0" tIns="0" rIns="0" bIns="0" rtlCol="0" anchor="t">
              <a:spAutoFit/>
            </a:bodyPr>
            <a:lstStyle/>
            <a:p>
              <a:pPr algn="ctr">
                <a:lnSpc>
                  <a:spcPts val="4440"/>
                </a:lnSpc>
              </a:pPr>
              <a:r>
                <a:rPr lang="en-US" sz="4300" spc="370" dirty="0">
                  <a:solidFill>
                    <a:srgbClr val="224187"/>
                  </a:solidFill>
                  <a:latin typeface="Tex Gyre Adventor Bold" charset="-52"/>
                </a:rPr>
                <a:t>РАБОТА С МОЛОДЕЖЬЮ</a:t>
              </a:r>
            </a:p>
          </p:txBody>
        </p:sp>
        <p:sp>
          <p:nvSpPr>
            <p:cNvPr id="7" name="TextBox 7"/>
            <p:cNvSpPr txBox="1"/>
            <p:nvPr/>
          </p:nvSpPr>
          <p:spPr>
            <a:xfrm>
              <a:off x="760157" y="9814515"/>
              <a:ext cx="21640801" cy="1128515"/>
            </a:xfrm>
            <a:prstGeom prst="rect">
              <a:avLst/>
            </a:prstGeom>
          </p:spPr>
          <p:txBody>
            <a:bodyPr lIns="0" tIns="0" rIns="0" bIns="0" rtlCol="0" anchor="t">
              <a:spAutoFit/>
            </a:bodyPr>
            <a:lstStyle/>
            <a:p>
              <a:pPr indent="457200" algn="just">
                <a:lnSpc>
                  <a:spcPts val="3300"/>
                </a:lnSpc>
              </a:pPr>
              <a:r>
                <a:rPr lang="en-US" sz="2200" dirty="0">
                  <a:solidFill>
                    <a:srgbClr val="000000"/>
                  </a:solidFill>
                  <a:latin typeface="Tex Gyre Adventor" charset="-52"/>
                </a:rPr>
                <a:t>Молодежный совет МГО Профавиа был создан в 2003 году и на сегодняшний день объединяет представителей </a:t>
              </a:r>
              <a:r>
                <a:rPr lang="ru-RU" sz="2200" dirty="0" smtClean="0">
                  <a:solidFill>
                    <a:srgbClr val="000000"/>
                  </a:solidFill>
                  <a:latin typeface="Tex Gyre Adventor" charset="-52"/>
                </a:rPr>
                <a:t>           </a:t>
              </a:r>
              <a:r>
                <a:rPr lang="en-US" sz="2200" dirty="0" smtClean="0">
                  <a:solidFill>
                    <a:srgbClr val="000000"/>
                  </a:solidFill>
                  <a:latin typeface="Tex Gyre Adventor" charset="-52"/>
                </a:rPr>
                <a:t>19 </a:t>
              </a:r>
              <a:r>
                <a:rPr lang="en-US" sz="2200" dirty="0">
                  <a:solidFill>
                    <a:srgbClr val="000000"/>
                  </a:solidFill>
                  <a:latin typeface="Tex Gyre Adventor" charset="-52"/>
                </a:rPr>
                <a:t>профсоюзных комитетов организаций предприятий г.Москвы.</a:t>
              </a:r>
            </a:p>
          </p:txBody>
        </p:sp>
        <p:sp>
          <p:nvSpPr>
            <p:cNvPr id="8" name="AutoShape 8"/>
            <p:cNvSpPr/>
            <p:nvPr/>
          </p:nvSpPr>
          <p:spPr>
            <a:xfrm>
              <a:off x="21005950" y="762000"/>
              <a:ext cx="2155164" cy="2154359"/>
            </a:xfrm>
            <a:prstGeom prst="rect">
              <a:avLst/>
            </a:prstGeom>
            <a:solidFill>
              <a:srgbClr val="224187">
                <a:alpha val="89803"/>
              </a:srgbClr>
            </a:solidFill>
          </p:spPr>
        </p:sp>
        <p:sp>
          <p:nvSpPr>
            <p:cNvPr id="9" name="AutoShape 9"/>
            <p:cNvSpPr/>
            <p:nvPr/>
          </p:nvSpPr>
          <p:spPr>
            <a:xfrm>
              <a:off x="0" y="5844488"/>
              <a:ext cx="2155164" cy="2154359"/>
            </a:xfrm>
            <a:prstGeom prst="rect">
              <a:avLst/>
            </a:prstGeom>
            <a:solidFill>
              <a:srgbClr val="224187">
                <a:alpha val="89803"/>
              </a:srgbClr>
            </a:solidFill>
          </p:spPr>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2418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42298"/>
            <a:chOff x="0" y="0"/>
            <a:chExt cx="21640800" cy="10989731"/>
          </a:xfrm>
        </p:grpSpPr>
        <p:sp>
          <p:nvSpPr>
            <p:cNvPr id="3" name="TextBox 3"/>
            <p:cNvSpPr txBox="1"/>
            <p:nvPr/>
          </p:nvSpPr>
          <p:spPr>
            <a:xfrm>
              <a:off x="13385267" y="10546875"/>
              <a:ext cx="8255533" cy="442856"/>
            </a:xfrm>
            <a:prstGeom prst="rect">
              <a:avLst/>
            </a:prstGeom>
          </p:spPr>
          <p:txBody>
            <a:bodyPr lIns="0" tIns="0" rIns="0" bIns="0" rtlCol="0" anchor="t">
              <a:spAutoFit/>
            </a:bodyPr>
            <a:lstStyle/>
            <a:p>
              <a:pPr algn="r">
                <a:lnSpc>
                  <a:spcPts val="2769"/>
                </a:lnSpc>
              </a:pPr>
              <a:r>
                <a:rPr lang="en-US" sz="2000" spc="197" dirty="0">
                  <a:solidFill>
                    <a:srgbClr val="F7F8F3"/>
                  </a:solidFill>
                  <a:latin typeface="Tex Gyre Adventor" charset="-52"/>
                </a:rPr>
                <a:t>МГО ПРОФАВИА</a:t>
              </a:r>
            </a:p>
          </p:txBody>
        </p:sp>
        <p:sp>
          <p:nvSpPr>
            <p:cNvPr id="4" name="TextBox 4"/>
            <p:cNvSpPr txBox="1"/>
            <p:nvPr/>
          </p:nvSpPr>
          <p:spPr>
            <a:xfrm>
              <a:off x="0" y="1799484"/>
              <a:ext cx="21640800" cy="7899599"/>
            </a:xfrm>
            <a:prstGeom prst="rect">
              <a:avLst/>
            </a:prstGeom>
          </p:spPr>
          <p:txBody>
            <a:bodyPr lIns="0" tIns="0" rIns="0" bIns="0" rtlCol="0" anchor="t">
              <a:spAutoFit/>
            </a:bodyPr>
            <a:lstStyle/>
            <a:p>
              <a:pPr indent="457200" algn="just">
                <a:lnSpc>
                  <a:spcPts val="3300"/>
                </a:lnSpc>
              </a:pPr>
              <a:r>
                <a:rPr lang="en-US" sz="2200" dirty="0">
                  <a:solidFill>
                    <a:srgbClr val="F7F8F3"/>
                  </a:solidFill>
                  <a:latin typeface="Tex Gyre Adventor" charset="-52"/>
                </a:rPr>
                <a:t>Для привлечения трудящейся молодежи в Профсоюз в прошедшем периоде Молодежным советом МГО Профавиа была организована агитбригада, состоящая  из представителей МС предприятий, которая встречалась с молодежью </a:t>
              </a:r>
              <a:r>
                <a:rPr lang="ru-RU" sz="2200" dirty="0" smtClean="0">
                  <a:solidFill>
                    <a:srgbClr val="F7F8F3"/>
                  </a:solidFill>
                  <a:latin typeface="Tex Gyre Adventor" charset="-52"/>
                </a:rPr>
                <a:t>          </a:t>
              </a:r>
              <a:r>
                <a:rPr lang="en-US" sz="2200" dirty="0" smtClean="0">
                  <a:solidFill>
                    <a:srgbClr val="F7F8F3"/>
                  </a:solidFill>
                  <a:latin typeface="Tex Gyre Adventor" charset="-52"/>
                </a:rPr>
                <a:t>на </a:t>
              </a:r>
              <a:r>
                <a:rPr lang="en-US" sz="2200" dirty="0">
                  <a:solidFill>
                    <a:srgbClr val="F7F8F3"/>
                  </a:solidFill>
                  <a:latin typeface="Tex Gyre Adventor" charset="-52"/>
                </a:rPr>
                <a:t>предприятиях и делились опытом работы в своих организациях. Такие встречи состоялись на: АО «ММЗ «Вперед», </a:t>
              </a:r>
              <a:r>
                <a:rPr lang="en-US" sz="2200" dirty="0" smtClean="0">
                  <a:solidFill>
                    <a:srgbClr val="F7F8F3"/>
                  </a:solidFill>
                  <a:latin typeface="Tex Gyre Adventor" charset="-52"/>
                </a:rPr>
                <a:t>АО </a:t>
              </a:r>
              <a:r>
                <a:rPr lang="en-US" sz="2200" dirty="0">
                  <a:solidFill>
                    <a:srgbClr val="F7F8F3"/>
                  </a:solidFill>
                  <a:latin typeface="Tex Gyre Adventor" charset="-52"/>
                </a:rPr>
                <a:t>«ММП им. В.В. Чернышева», АО «МКБ «Искра», АО «РСК «МиГ»,  АО «МНПК «Авионика», АО «Аэроприбор-Восход».</a:t>
              </a:r>
            </a:p>
            <a:p>
              <a:pPr indent="457200" algn="just">
                <a:lnSpc>
                  <a:spcPts val="3300"/>
                </a:lnSpc>
              </a:pPr>
              <a:r>
                <a:rPr lang="en-US" sz="2200" dirty="0">
                  <a:solidFill>
                    <a:srgbClr val="F7F8F3"/>
                  </a:solidFill>
                  <a:latin typeface="Tex Gyre Adventor" charset="-52"/>
                </a:rPr>
                <a:t>Для повышения квалификации молодежных активистов, МГО Профавиа в течение всего периода направляла представителей молодежных советов на обучение в Академию труда и социальных отношений; Учебно-исследовательский центр Московской Федерации профсоюзов; Центральных профсоюзных курсах Московской Федерации профсоюзов </a:t>
              </a:r>
              <a:r>
                <a:rPr lang="ru-RU" sz="2200" dirty="0" smtClean="0">
                  <a:solidFill>
                    <a:srgbClr val="F7F8F3"/>
                  </a:solidFill>
                  <a:latin typeface="Tex Gyre Adventor" charset="-52"/>
                </a:rPr>
                <a:t>         </a:t>
              </a:r>
              <a:r>
                <a:rPr lang="en-US" sz="2200" dirty="0" smtClean="0">
                  <a:solidFill>
                    <a:srgbClr val="F7F8F3"/>
                  </a:solidFill>
                  <a:latin typeface="Tex Gyre Adventor" charset="-52"/>
                </a:rPr>
                <a:t>ст</a:t>
              </a:r>
              <a:r>
                <a:rPr lang="en-US" sz="2200" dirty="0">
                  <a:solidFill>
                    <a:srgbClr val="F7F8F3"/>
                  </a:solidFill>
                  <a:latin typeface="Tex Gyre Adventor" charset="-52"/>
                </a:rPr>
                <a:t>. Правда.  Кроме этого, представители молодежи ежегодно принимали участие в проведении профсоюзных уроках </a:t>
              </a:r>
              <a:r>
                <a:rPr lang="ru-RU" sz="2200" dirty="0" smtClean="0">
                  <a:solidFill>
                    <a:srgbClr val="F7F8F3"/>
                  </a:solidFill>
                  <a:latin typeface="Tex Gyre Adventor" charset="-52"/>
                </a:rPr>
                <a:t>           </a:t>
              </a:r>
              <a:r>
                <a:rPr lang="en-US" sz="2200" dirty="0" smtClean="0">
                  <a:solidFill>
                    <a:srgbClr val="F7F8F3"/>
                  </a:solidFill>
                  <a:latin typeface="Tex Gyre Adventor" charset="-52"/>
                </a:rPr>
                <a:t>в </a:t>
              </a:r>
              <a:r>
                <a:rPr lang="en-US" sz="2200" dirty="0">
                  <a:solidFill>
                    <a:srgbClr val="F7F8F3"/>
                  </a:solidFill>
                  <a:latin typeface="Tex Gyre Adventor" charset="-52"/>
                </a:rPr>
                <a:t>средних и профессиональных учебных заведениях (АО «НЦВ Миль и Камов»).</a:t>
              </a:r>
            </a:p>
            <a:p>
              <a:pPr indent="457200" algn="just">
                <a:lnSpc>
                  <a:spcPts val="3300"/>
                </a:lnSpc>
              </a:pPr>
              <a:r>
                <a:rPr lang="en-US" sz="2200" dirty="0">
                  <a:solidFill>
                    <a:srgbClr val="F7F8F3"/>
                  </a:solidFill>
                  <a:latin typeface="Tex Gyre Adventor" charset="-52"/>
                </a:rPr>
                <a:t>Молодежный совет МГО Профавиа работает по ежегодно утвержденным Президиумом МГО Профавиа планам. </a:t>
              </a:r>
              <a:r>
                <a:rPr lang="ru-RU" sz="2200" dirty="0" smtClean="0">
                  <a:solidFill>
                    <a:srgbClr val="F7F8F3"/>
                  </a:solidFill>
                  <a:latin typeface="Tex Gyre Adventor" charset="-52"/>
                </a:rPr>
                <a:t>              </a:t>
              </a:r>
              <a:r>
                <a:rPr lang="en-US" sz="2200" dirty="0" smtClean="0">
                  <a:solidFill>
                    <a:srgbClr val="F7F8F3"/>
                  </a:solidFill>
                  <a:latin typeface="Tex Gyre Adventor" charset="-52"/>
                </a:rPr>
                <a:t>В </a:t>
              </a:r>
              <a:r>
                <a:rPr lang="en-US" sz="2200" dirty="0">
                  <a:solidFill>
                    <a:srgbClr val="F7F8F3"/>
                  </a:solidFill>
                  <a:latin typeface="Tex Gyre Adventor" charset="-52"/>
                </a:rPr>
                <a:t>течение всего периода ежегодно проводились выездные 3-х дневные семинары представителей МС предприятий на базе отдыха «Нара» ФГУП «ЦИАМ им. П.И. Баранова» в количестве 25-30 человек.</a:t>
              </a:r>
            </a:p>
            <a:p>
              <a:pPr indent="457200" algn="just">
                <a:lnSpc>
                  <a:spcPts val="3300"/>
                </a:lnSpc>
              </a:pPr>
              <a:r>
                <a:rPr lang="en-US" sz="2200" dirty="0">
                  <a:solidFill>
                    <a:srgbClr val="F7F8F3"/>
                  </a:solidFill>
                  <a:latin typeface="Tex Gyre Adventor" charset="-52"/>
                </a:rPr>
                <a:t>Так, участвуя в ежегодном конкурсе МФП «Молодой профсоюзный лидер г.Москвы» в 2018 году заняла </a:t>
              </a:r>
              <a:r>
                <a:rPr lang="ru-RU" sz="2200" dirty="0" smtClean="0">
                  <a:solidFill>
                    <a:srgbClr val="F7F8F3"/>
                  </a:solidFill>
                  <a:latin typeface="Tex Gyre Adventor" charset="-52"/>
                </a:rPr>
                <a:t>                 </a:t>
              </a:r>
              <a:r>
                <a:rPr lang="en-US" sz="2200" dirty="0" smtClean="0">
                  <a:solidFill>
                    <a:srgbClr val="F7F8F3"/>
                  </a:solidFill>
                  <a:latin typeface="Tex Gyre Adventor" charset="-52"/>
                </a:rPr>
                <a:t>Оксана </a:t>
              </a:r>
              <a:r>
                <a:rPr lang="en-US" sz="2200" dirty="0">
                  <a:solidFill>
                    <a:srgbClr val="F7F8F3"/>
                  </a:solidFill>
                  <a:latin typeface="Tex Gyre Adventor" charset="-52"/>
                </a:rPr>
                <a:t>Борисова АО «МКПК «Универсал». </a:t>
              </a:r>
            </a:p>
          </p:txBody>
        </p:sp>
        <p:sp>
          <p:nvSpPr>
            <p:cNvPr id="5" name="AutoShape 5"/>
            <p:cNvSpPr/>
            <p:nvPr/>
          </p:nvSpPr>
          <p:spPr>
            <a:xfrm>
              <a:off x="0" y="10342000"/>
              <a:ext cx="631036" cy="630800"/>
            </a:xfrm>
            <a:prstGeom prst="rect">
              <a:avLst/>
            </a:prstGeom>
            <a:solidFill>
              <a:srgbClr val="F7F8F3"/>
            </a:solidFill>
          </p:spPr>
        </p:sp>
        <p:sp>
          <p:nvSpPr>
            <p:cNvPr id="6" name="AutoShape 6"/>
            <p:cNvSpPr/>
            <p:nvPr/>
          </p:nvSpPr>
          <p:spPr>
            <a:xfrm>
              <a:off x="20057259" y="0"/>
              <a:ext cx="1583541" cy="1582949"/>
            </a:xfrm>
            <a:prstGeom prst="rect">
              <a:avLst/>
            </a:prstGeom>
            <a:solidFill>
              <a:srgbClr val="F7F8F3"/>
            </a:solidFill>
          </p:spPr>
        </p:sp>
        <p:sp>
          <p:nvSpPr>
            <p:cNvPr id="7" name="TextBox 7"/>
            <p:cNvSpPr txBox="1"/>
            <p:nvPr/>
          </p:nvSpPr>
          <p:spPr>
            <a:xfrm>
              <a:off x="0" y="9525"/>
              <a:ext cx="19819271" cy="841000"/>
            </a:xfrm>
            <a:prstGeom prst="rect">
              <a:avLst/>
            </a:prstGeom>
          </p:spPr>
          <p:txBody>
            <a:bodyPr lIns="0" tIns="0" rIns="0" bIns="0" rtlCol="0" anchor="t">
              <a:spAutoFit/>
            </a:bodyPr>
            <a:lstStyle/>
            <a:p>
              <a:pPr>
                <a:lnSpc>
                  <a:spcPts val="5160"/>
                </a:lnSpc>
              </a:pPr>
              <a:r>
                <a:rPr lang="en-US" sz="4300" spc="343" dirty="0">
                  <a:solidFill>
                    <a:srgbClr val="F7F8F3"/>
                  </a:solidFill>
                  <a:latin typeface="Tex Gyre Adventor Bold" charset="-52"/>
                </a:rPr>
                <a:t>РАБОТА С МОЛОДЕЖЬЮ</a:t>
              </a:r>
            </a:p>
          </p:txBody>
        </p:sp>
        <p:sp>
          <p:nvSpPr>
            <p:cNvPr id="8" name="AutoShape 8"/>
            <p:cNvSpPr/>
            <p:nvPr/>
          </p:nvSpPr>
          <p:spPr>
            <a:xfrm>
              <a:off x="0" y="1358900"/>
              <a:ext cx="1143000" cy="203200"/>
            </a:xfrm>
            <a:prstGeom prst="rect">
              <a:avLst/>
            </a:prstGeom>
            <a:solidFill>
              <a:srgbClr val="F7F8F3"/>
            </a:solidFill>
          </p:spPr>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22418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42298"/>
            <a:chOff x="0" y="0"/>
            <a:chExt cx="21640800" cy="10989731"/>
          </a:xfrm>
        </p:grpSpPr>
        <p:sp>
          <p:nvSpPr>
            <p:cNvPr id="3" name="TextBox 3"/>
            <p:cNvSpPr txBox="1"/>
            <p:nvPr/>
          </p:nvSpPr>
          <p:spPr>
            <a:xfrm>
              <a:off x="13385267" y="10546875"/>
              <a:ext cx="8255533" cy="442856"/>
            </a:xfrm>
            <a:prstGeom prst="rect">
              <a:avLst/>
            </a:prstGeom>
          </p:spPr>
          <p:txBody>
            <a:bodyPr lIns="0" tIns="0" rIns="0" bIns="0" rtlCol="0" anchor="t">
              <a:spAutoFit/>
            </a:bodyPr>
            <a:lstStyle/>
            <a:p>
              <a:pPr algn="r">
                <a:lnSpc>
                  <a:spcPts val="2769"/>
                </a:lnSpc>
              </a:pPr>
              <a:r>
                <a:rPr lang="en-US" sz="2000" spc="197" dirty="0">
                  <a:solidFill>
                    <a:srgbClr val="F7F8F3"/>
                  </a:solidFill>
                  <a:latin typeface="Tex Gyre Adventor"/>
                </a:rPr>
                <a:t>МГО ПРОФАВИА</a:t>
              </a:r>
            </a:p>
          </p:txBody>
        </p:sp>
        <p:sp>
          <p:nvSpPr>
            <p:cNvPr id="4" name="TextBox 4"/>
            <p:cNvSpPr txBox="1"/>
            <p:nvPr/>
          </p:nvSpPr>
          <p:spPr>
            <a:xfrm>
              <a:off x="0" y="1809009"/>
              <a:ext cx="21640800" cy="7899599"/>
            </a:xfrm>
            <a:prstGeom prst="rect">
              <a:avLst/>
            </a:prstGeom>
          </p:spPr>
          <p:txBody>
            <a:bodyPr lIns="0" tIns="0" rIns="0" bIns="0" rtlCol="0" anchor="t">
              <a:spAutoFit/>
            </a:bodyPr>
            <a:lstStyle/>
            <a:p>
              <a:pPr indent="457200" algn="just">
                <a:lnSpc>
                  <a:spcPts val="3299"/>
                </a:lnSpc>
              </a:pPr>
              <a:r>
                <a:rPr lang="en-US" sz="2200" dirty="0">
                  <a:solidFill>
                    <a:srgbClr val="F7F8F3"/>
                  </a:solidFill>
                  <a:latin typeface="Tex Gyre Adventor" charset="-52"/>
                </a:rPr>
                <a:t>Неизменными участниками профсоюзных акций 1 мая и 7 октября  «За достойный труд» Московской городской организации являлась молодежь МС московский предприятий.</a:t>
              </a:r>
            </a:p>
            <a:p>
              <a:pPr indent="457200" algn="just">
                <a:lnSpc>
                  <a:spcPts val="3299"/>
                </a:lnSpc>
              </a:pPr>
              <a:endParaRPr sz="2200" dirty="0">
                <a:latin typeface="Tex Gyre Adventor" charset="-52"/>
              </a:endParaRPr>
            </a:p>
            <a:p>
              <a:pPr indent="457200" algn="just">
                <a:lnSpc>
                  <a:spcPts val="3299"/>
                </a:lnSpc>
              </a:pPr>
              <a:r>
                <a:rPr lang="en-US" sz="2200" dirty="0">
                  <a:solidFill>
                    <a:srgbClr val="F7F8F3"/>
                  </a:solidFill>
                  <a:latin typeface="Tex Gyre Adventor" charset="-52"/>
                </a:rPr>
                <a:t>Ежегодно с 2015 года Молодежный совет МГО Профавиа проводит фестиваль самодеятельного творчества «Подари улыбку миру…», в котором </a:t>
              </a:r>
              <a:r>
                <a:rPr lang="ru-RU" sz="2200" dirty="0" smtClean="0">
                  <a:solidFill>
                    <a:srgbClr val="F7F8F3"/>
                  </a:solidFill>
                  <a:latin typeface="Tex Gyre Adventor" charset="-52"/>
                </a:rPr>
                <a:t>принимали</a:t>
              </a:r>
              <a:r>
                <a:rPr lang="en-US" sz="2200" dirty="0" smtClean="0">
                  <a:solidFill>
                    <a:srgbClr val="F7F8F3"/>
                  </a:solidFill>
                  <a:latin typeface="Tex Gyre Adventor" charset="-52"/>
                </a:rPr>
                <a:t> </a:t>
              </a:r>
              <a:r>
                <a:rPr lang="en-US" sz="2200" dirty="0">
                  <a:solidFill>
                    <a:srgbClr val="F7F8F3"/>
                  </a:solidFill>
                  <a:latin typeface="Tex Gyre Adventor" charset="-52"/>
                </a:rPr>
                <a:t>участие 70-80 человек из 7-9 </a:t>
              </a:r>
              <a:r>
                <a:rPr lang="en-US" sz="2200" dirty="0" smtClean="0">
                  <a:solidFill>
                    <a:srgbClr val="F7F8F3"/>
                  </a:solidFill>
                  <a:latin typeface="Tex Gyre Adventor" charset="-52"/>
                </a:rPr>
                <a:t>предприятий</a:t>
              </a:r>
              <a:r>
                <a:rPr lang="ru-RU" sz="2200" dirty="0" smtClean="0">
                  <a:solidFill>
                    <a:srgbClr val="F7F8F3"/>
                  </a:solidFill>
                  <a:latin typeface="Tex Gyre Adventor" charset="-52"/>
                </a:rPr>
                <a:t> ежегодно</a:t>
              </a:r>
              <a:r>
                <a:rPr lang="en-US" sz="2200" dirty="0" smtClean="0">
                  <a:solidFill>
                    <a:srgbClr val="F7F8F3"/>
                  </a:solidFill>
                  <a:latin typeface="Tex Gyre Adventor" charset="-52"/>
                </a:rPr>
                <a:t>.</a:t>
              </a:r>
              <a:endParaRPr lang="en-US" sz="2200" dirty="0">
                <a:solidFill>
                  <a:srgbClr val="F7F8F3"/>
                </a:solidFill>
                <a:latin typeface="Tex Gyre Adventor" charset="-52"/>
              </a:endParaRPr>
            </a:p>
            <a:p>
              <a:pPr indent="457200" algn="just">
                <a:lnSpc>
                  <a:spcPts val="3299"/>
                </a:lnSpc>
              </a:pPr>
              <a:r>
                <a:rPr lang="en-US" sz="2200" dirty="0">
                  <a:solidFill>
                    <a:srgbClr val="F7F8F3"/>
                  </a:solidFill>
                  <a:latin typeface="Tex Gyre Adventor" charset="-52"/>
                </a:rPr>
                <a:t> В рамках патриотического воспитания идет постоянное совершенствование работы с музеями боевой и трудовой славы.</a:t>
              </a:r>
            </a:p>
            <a:p>
              <a:pPr indent="457200" algn="just">
                <a:lnSpc>
                  <a:spcPts val="3299"/>
                </a:lnSpc>
              </a:pPr>
              <a:endParaRPr sz="2200" dirty="0">
                <a:latin typeface="Tex Gyre Adventor" charset="-52"/>
              </a:endParaRPr>
            </a:p>
            <a:p>
              <a:pPr indent="457200" algn="just">
                <a:lnSpc>
                  <a:spcPts val="3299"/>
                </a:lnSpc>
              </a:pPr>
              <a:r>
                <a:rPr lang="en-US" sz="2200" dirty="0">
                  <a:solidFill>
                    <a:srgbClr val="F7F8F3"/>
                  </a:solidFill>
                  <a:latin typeface="Tex Gyre Adventor" charset="-52"/>
                </a:rPr>
                <a:t>Отдельные экспозиции </a:t>
              </a:r>
              <a:r>
                <a:rPr lang="ru-RU" sz="2200" dirty="0" smtClean="0">
                  <a:solidFill>
                    <a:srgbClr val="F7F8F3"/>
                  </a:solidFill>
                  <a:latin typeface="Tex Gyre Adventor" charset="-52"/>
                </a:rPr>
                <a:t>на предприятиях </a:t>
              </a:r>
              <a:r>
                <a:rPr lang="en-US" sz="2200" dirty="0" smtClean="0">
                  <a:solidFill>
                    <a:srgbClr val="F7F8F3"/>
                  </a:solidFill>
                  <a:latin typeface="Tex Gyre Adventor" charset="-52"/>
                </a:rPr>
                <a:t>рассказывают </a:t>
              </a:r>
              <a:r>
                <a:rPr lang="en-US" sz="2200" dirty="0">
                  <a:solidFill>
                    <a:srgbClr val="F7F8F3"/>
                  </a:solidFill>
                  <a:latin typeface="Tex Gyre Adventor" charset="-52"/>
                </a:rPr>
                <a:t>о подвигах в годы Великой Отечественной войны, </a:t>
              </a:r>
              <a:r>
                <a:rPr lang="en-US" sz="2200" dirty="0" smtClean="0">
                  <a:solidFill>
                    <a:srgbClr val="F7F8F3"/>
                  </a:solidFill>
                  <a:latin typeface="Tex Gyre Adventor" charset="-52"/>
                </a:rPr>
                <a:t>о </a:t>
              </a:r>
              <a:r>
                <a:rPr lang="en-US" sz="2200" dirty="0">
                  <a:solidFill>
                    <a:srgbClr val="F7F8F3"/>
                  </a:solidFill>
                  <a:latin typeface="Tex Gyre Adventor" charset="-52"/>
                </a:rPr>
                <a:t>выпускаемой продукции «Всё для фронта, всё для Победы». Были организованы фото выставки на Цветном </a:t>
              </a:r>
              <a:r>
                <a:rPr lang="ru-RU" sz="2200" dirty="0" smtClean="0">
                  <a:solidFill>
                    <a:srgbClr val="F7F8F3"/>
                  </a:solidFill>
                  <a:latin typeface="Tex Gyre Adventor" charset="-52"/>
                </a:rPr>
                <a:t>                         </a:t>
              </a:r>
              <a:r>
                <a:rPr lang="en-US" sz="2200" dirty="0" smtClean="0">
                  <a:solidFill>
                    <a:srgbClr val="F7F8F3"/>
                  </a:solidFill>
                  <a:latin typeface="Tex Gyre Adventor" charset="-52"/>
                </a:rPr>
                <a:t>и </a:t>
              </a:r>
              <a:r>
                <a:rPr lang="en-US" sz="2200" dirty="0">
                  <a:solidFill>
                    <a:srgbClr val="F7F8F3"/>
                  </a:solidFill>
                  <a:latin typeface="Tex Gyre Adventor" charset="-52"/>
                </a:rPr>
                <a:t>Чистопрудном бульварах (АО «ОДК», ОАО НПП «Темп» им. Ф. Короткова»).</a:t>
              </a:r>
            </a:p>
            <a:p>
              <a:pPr indent="457200" algn="just">
                <a:lnSpc>
                  <a:spcPts val="3299"/>
                </a:lnSpc>
              </a:pPr>
              <a:endParaRPr sz="2200" dirty="0">
                <a:latin typeface="Tex Gyre Adventor" charset="-52"/>
              </a:endParaRPr>
            </a:p>
            <a:p>
              <a:pPr indent="457200" algn="just">
                <a:lnSpc>
                  <a:spcPts val="3300"/>
                </a:lnSpc>
              </a:pPr>
              <a:r>
                <a:rPr lang="en-US" sz="2200" dirty="0">
                  <a:solidFill>
                    <a:srgbClr val="F7F8F3"/>
                  </a:solidFill>
                  <a:latin typeface="Tex Gyre Adventor" charset="-52"/>
                </a:rPr>
                <a:t>Ежегодно в «День Памяти и скорби» молодежные советы совместно с ветеранскими организациями проводят мероприятия по возложению цветов у памятников и мемориальных досок на территориях предприятий и организаций.</a:t>
              </a:r>
            </a:p>
          </p:txBody>
        </p:sp>
        <p:sp>
          <p:nvSpPr>
            <p:cNvPr id="5" name="AutoShape 5"/>
            <p:cNvSpPr/>
            <p:nvPr/>
          </p:nvSpPr>
          <p:spPr>
            <a:xfrm>
              <a:off x="0" y="10342000"/>
              <a:ext cx="631036" cy="630800"/>
            </a:xfrm>
            <a:prstGeom prst="rect">
              <a:avLst/>
            </a:prstGeom>
            <a:solidFill>
              <a:srgbClr val="F7F8F3"/>
            </a:solidFill>
          </p:spPr>
        </p:sp>
        <p:sp>
          <p:nvSpPr>
            <p:cNvPr id="6" name="AutoShape 6"/>
            <p:cNvSpPr/>
            <p:nvPr/>
          </p:nvSpPr>
          <p:spPr>
            <a:xfrm>
              <a:off x="20057259" y="0"/>
              <a:ext cx="1583541" cy="1582949"/>
            </a:xfrm>
            <a:prstGeom prst="rect">
              <a:avLst/>
            </a:prstGeom>
            <a:solidFill>
              <a:srgbClr val="F7F8F3"/>
            </a:solidFill>
          </p:spPr>
        </p:sp>
        <p:sp>
          <p:nvSpPr>
            <p:cNvPr id="7" name="TextBox 7"/>
            <p:cNvSpPr txBox="1"/>
            <p:nvPr/>
          </p:nvSpPr>
          <p:spPr>
            <a:xfrm>
              <a:off x="0" y="9525"/>
              <a:ext cx="19819271" cy="841000"/>
            </a:xfrm>
            <a:prstGeom prst="rect">
              <a:avLst/>
            </a:prstGeom>
          </p:spPr>
          <p:txBody>
            <a:bodyPr lIns="0" tIns="0" rIns="0" bIns="0" rtlCol="0" anchor="t">
              <a:spAutoFit/>
            </a:bodyPr>
            <a:lstStyle/>
            <a:p>
              <a:pPr>
                <a:lnSpc>
                  <a:spcPts val="5160"/>
                </a:lnSpc>
              </a:pPr>
              <a:r>
                <a:rPr lang="en-US" sz="4300" spc="343" dirty="0">
                  <a:solidFill>
                    <a:srgbClr val="F7F8F3"/>
                  </a:solidFill>
                  <a:latin typeface="Tex Gyre Adventor Bold" charset="-52"/>
                </a:rPr>
                <a:t>РАБОТА С МОЛОДЕЖЬЮ</a:t>
              </a:r>
            </a:p>
          </p:txBody>
        </p:sp>
        <p:sp>
          <p:nvSpPr>
            <p:cNvPr id="8" name="AutoShape 8"/>
            <p:cNvSpPr/>
            <p:nvPr/>
          </p:nvSpPr>
          <p:spPr>
            <a:xfrm>
              <a:off x="0" y="1358900"/>
              <a:ext cx="1143000" cy="203200"/>
            </a:xfrm>
            <a:prstGeom prst="rect">
              <a:avLst/>
            </a:prstGeom>
            <a:solidFill>
              <a:srgbClr val="F7F8F3"/>
            </a:solidFill>
          </p:spPr>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7F8F3"/>
        </a:solidFill>
        <a:effectLst/>
      </p:bgPr>
    </p:bg>
    <p:spTree>
      <p:nvGrpSpPr>
        <p:cNvPr id="1" name=""/>
        <p:cNvGrpSpPr/>
        <p:nvPr/>
      </p:nvGrpSpPr>
      <p:grpSpPr>
        <a:xfrm>
          <a:off x="0" y="0"/>
          <a:ext cx="0" cy="0"/>
          <a:chOff x="0" y="0"/>
          <a:chExt cx="0" cy="0"/>
        </a:xfrm>
      </p:grpSpPr>
      <p:sp>
        <p:nvSpPr>
          <p:cNvPr id="2" name="AutoShape 2"/>
          <p:cNvSpPr/>
          <p:nvPr/>
        </p:nvSpPr>
        <p:spPr>
          <a:xfrm>
            <a:off x="1028700" y="8785200"/>
            <a:ext cx="473277" cy="473100"/>
          </a:xfrm>
          <a:prstGeom prst="rect">
            <a:avLst/>
          </a:prstGeom>
          <a:solidFill>
            <a:srgbClr val="224187"/>
          </a:solidFill>
        </p:spPr>
      </p:sp>
      <p:sp>
        <p:nvSpPr>
          <p:cNvPr id="7" name="TextBox 7"/>
          <p:cNvSpPr txBox="1"/>
          <p:nvPr/>
        </p:nvSpPr>
        <p:spPr>
          <a:xfrm>
            <a:off x="3743840" y="2279452"/>
            <a:ext cx="13515460" cy="5386090"/>
          </a:xfrm>
          <a:prstGeom prst="rect">
            <a:avLst/>
          </a:prstGeom>
        </p:spPr>
        <p:txBody>
          <a:bodyPr lIns="0" tIns="0" rIns="0" bIns="0" rtlCol="0" anchor="t">
            <a:spAutoFit/>
          </a:bodyPr>
          <a:lstStyle/>
          <a:p>
            <a:pPr indent="457200" algn="just">
              <a:lnSpc>
                <a:spcPts val="3450"/>
              </a:lnSpc>
            </a:pPr>
            <a:r>
              <a:rPr lang="en-US" sz="2200" dirty="0">
                <a:solidFill>
                  <a:srgbClr val="000000"/>
                </a:solidFill>
                <a:latin typeface="Tex Gyre Adventor" charset="-52"/>
              </a:rPr>
              <a:t>Особое внимание Московская городская организация профессионального союза трудящихся авиационной промышленности уделяет внедрению в профсоюзную деятельность современных информационных технологий, ресурсов и средств коммуникации.</a:t>
            </a:r>
          </a:p>
          <a:p>
            <a:pPr indent="457200" algn="just">
              <a:lnSpc>
                <a:spcPts val="3450"/>
              </a:lnSpc>
            </a:pPr>
            <a:endParaRPr sz="2200" dirty="0">
              <a:latin typeface="Tex Gyre Adventor" charset="-52"/>
            </a:endParaRPr>
          </a:p>
          <a:p>
            <a:pPr indent="457200" algn="just">
              <a:lnSpc>
                <a:spcPts val="3450"/>
              </a:lnSpc>
            </a:pPr>
            <a:r>
              <a:rPr lang="en-US" sz="2200" dirty="0">
                <a:solidFill>
                  <a:srgbClr val="000000"/>
                </a:solidFill>
                <a:latin typeface="Tex Gyre Adventor" charset="-52"/>
              </a:rPr>
              <a:t>Налажено взаимодействие с Департаментом инвестиционной и промышленной политики города Москвы, Комитетом общественных связей, что позволило привлекать городские СМИ к освещению мероприятия МГО Профавиа (конкурс «Московские мастера» не раз освещался в газете «Вечерняя Москва», в районном информационном издании «Взгляд с Соколиной горы</a:t>
            </a:r>
            <a:r>
              <a:rPr lang="en-US" sz="2200" dirty="0" smtClean="0">
                <a:solidFill>
                  <a:srgbClr val="000000"/>
                </a:solidFill>
                <a:latin typeface="Tex Gyre Adventor" charset="-52"/>
              </a:rPr>
              <a:t>»</a:t>
            </a:r>
            <a:r>
              <a:rPr lang="ru-RU" sz="2200" dirty="0" smtClean="0">
                <a:solidFill>
                  <a:srgbClr val="000000"/>
                </a:solidFill>
                <a:latin typeface="Tex Gyre Adventor" charset="-52"/>
              </a:rPr>
              <a:t> и др.</a:t>
            </a:r>
            <a:r>
              <a:rPr lang="en-US" sz="2200" dirty="0" smtClean="0">
                <a:solidFill>
                  <a:srgbClr val="000000"/>
                </a:solidFill>
                <a:latin typeface="Tex Gyre Adventor" charset="-52"/>
              </a:rPr>
              <a:t>).</a:t>
            </a:r>
            <a:endParaRPr lang="en-US" sz="2200" dirty="0">
              <a:solidFill>
                <a:srgbClr val="000000"/>
              </a:solidFill>
              <a:latin typeface="Tex Gyre Adventor" charset="-52"/>
            </a:endParaRPr>
          </a:p>
          <a:p>
            <a:pPr indent="457200" algn="just">
              <a:lnSpc>
                <a:spcPts val="3450"/>
              </a:lnSpc>
            </a:pPr>
            <a:endParaRPr sz="2200" dirty="0">
              <a:latin typeface="Tex Gyre Adventor" charset="-52"/>
            </a:endParaRPr>
          </a:p>
          <a:p>
            <a:pPr indent="457200" algn="just">
              <a:lnSpc>
                <a:spcPts val="3450"/>
              </a:lnSpc>
            </a:pPr>
            <a:r>
              <a:rPr lang="en-US" sz="2200" dirty="0">
                <a:solidFill>
                  <a:srgbClr val="000000"/>
                </a:solidFill>
                <a:latin typeface="Tex Gyre Adventor" charset="-52"/>
              </a:rPr>
              <a:t>Актуальные проблемы организаций (предприятий) авиационной промышленности города Москвы, вопросы профсоюзной деятельности по защите прав и интересов членов Профсоюза ежегодно освещаются Председателем МГО Профавиа на радиостанции «Говорит Москва» (92 FM).</a:t>
            </a:r>
          </a:p>
        </p:txBody>
      </p:sp>
      <p:sp>
        <p:nvSpPr>
          <p:cNvPr id="8" name="TextBox 8"/>
          <p:cNvSpPr txBox="1"/>
          <p:nvPr/>
        </p:nvSpPr>
        <p:spPr>
          <a:xfrm>
            <a:off x="3743841" y="1038225"/>
            <a:ext cx="9438760" cy="666849"/>
          </a:xfrm>
          <a:prstGeom prst="rect">
            <a:avLst/>
          </a:prstGeom>
        </p:spPr>
        <p:txBody>
          <a:bodyPr wrap="square" lIns="0" tIns="0" rIns="0" bIns="0" rtlCol="0" anchor="t">
            <a:spAutoFit/>
          </a:bodyPr>
          <a:lstStyle/>
          <a:p>
            <a:pPr>
              <a:lnSpc>
                <a:spcPts val="5160"/>
              </a:lnSpc>
            </a:pPr>
            <a:r>
              <a:rPr lang="en-US" sz="4300" spc="343" dirty="0">
                <a:solidFill>
                  <a:srgbClr val="224187"/>
                </a:solidFill>
                <a:latin typeface="Tex Gyre Adventor Bold" charset="-52"/>
              </a:rPr>
              <a:t>ИНФОРМАЦИОННАЯ РАБОТА</a:t>
            </a:r>
          </a:p>
        </p:txBody>
      </p:sp>
      <p:sp>
        <p:nvSpPr>
          <p:cNvPr id="9" name="AutoShape 9"/>
          <p:cNvSpPr/>
          <p:nvPr/>
        </p:nvSpPr>
        <p:spPr>
          <a:xfrm>
            <a:off x="3743840" y="2063512"/>
            <a:ext cx="857250" cy="152400"/>
          </a:xfrm>
          <a:prstGeom prst="rect">
            <a:avLst/>
          </a:prstGeom>
          <a:solidFill>
            <a:srgbClr val="224187"/>
          </a:solidFill>
        </p:spPr>
      </p:sp>
      <p:sp>
        <p:nvSpPr>
          <p:cNvPr id="10" name="AutoShape 10"/>
          <p:cNvSpPr/>
          <p:nvPr/>
        </p:nvSpPr>
        <p:spPr>
          <a:xfrm>
            <a:off x="16071645" y="1028700"/>
            <a:ext cx="1187655" cy="1187212"/>
          </a:xfrm>
          <a:prstGeom prst="rect">
            <a:avLst/>
          </a:prstGeom>
          <a:solidFill>
            <a:srgbClr val="224187"/>
          </a:solidFill>
        </p:spPr>
      </p:sp>
      <p:sp>
        <p:nvSpPr>
          <p:cNvPr id="11" name="TextBox 11"/>
          <p:cNvSpPr txBox="1"/>
          <p:nvPr/>
        </p:nvSpPr>
        <p:spPr>
          <a:xfrm>
            <a:off x="11067650" y="8931712"/>
            <a:ext cx="6191650" cy="332142"/>
          </a:xfrm>
          <a:prstGeom prst="rect">
            <a:avLst/>
          </a:prstGeom>
        </p:spPr>
        <p:txBody>
          <a:bodyPr lIns="0" tIns="0" rIns="0" bIns="0" rtlCol="0" anchor="t">
            <a:spAutoFit/>
          </a:bodyPr>
          <a:lstStyle/>
          <a:p>
            <a:pPr algn="r">
              <a:lnSpc>
                <a:spcPts val="2769"/>
              </a:lnSpc>
            </a:pPr>
            <a:r>
              <a:rPr lang="en-US" sz="2000" spc="197" dirty="0">
                <a:solidFill>
                  <a:srgbClr val="224187"/>
                </a:solidFill>
                <a:latin typeface="Tex Gyre Adventor" charset="-52"/>
              </a:rPr>
              <a:t>МГО ПРОФАВИА</a:t>
            </a:r>
          </a:p>
        </p:txBody>
      </p:sp>
      <p:pic>
        <p:nvPicPr>
          <p:cNvPr id="12" name="Рисунок 11" descr="МГО ПРОФАВИА.png"/>
          <p:cNvPicPr>
            <a:picLocks noChangeAspect="1"/>
          </p:cNvPicPr>
          <p:nvPr/>
        </p:nvPicPr>
        <p:blipFill>
          <a:blip r:embed="rId2" cstate="print"/>
          <a:stretch>
            <a:fillRect/>
          </a:stretch>
        </p:blipFill>
        <p:spPr>
          <a:xfrm>
            <a:off x="1524000" y="0"/>
            <a:ext cx="1942857" cy="1026666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7F8F3"/>
        </a:solidFill>
        <a:effectLst/>
      </p:bgPr>
    </p:bg>
    <p:spTree>
      <p:nvGrpSpPr>
        <p:cNvPr id="1" name=""/>
        <p:cNvGrpSpPr/>
        <p:nvPr/>
      </p:nvGrpSpPr>
      <p:grpSpPr>
        <a:xfrm>
          <a:off x="0" y="0"/>
          <a:ext cx="0" cy="0"/>
          <a:chOff x="0" y="0"/>
          <a:chExt cx="0" cy="0"/>
        </a:xfrm>
      </p:grpSpPr>
      <p:sp>
        <p:nvSpPr>
          <p:cNvPr id="2" name="TextBox 2"/>
          <p:cNvSpPr txBox="1"/>
          <p:nvPr/>
        </p:nvSpPr>
        <p:spPr>
          <a:xfrm>
            <a:off x="11067650" y="8931712"/>
            <a:ext cx="6191650" cy="332142"/>
          </a:xfrm>
          <a:prstGeom prst="rect">
            <a:avLst/>
          </a:prstGeom>
        </p:spPr>
        <p:txBody>
          <a:bodyPr lIns="0" tIns="0" rIns="0" bIns="0" rtlCol="0" anchor="t">
            <a:spAutoFit/>
          </a:bodyPr>
          <a:lstStyle/>
          <a:p>
            <a:pPr algn="r">
              <a:lnSpc>
                <a:spcPts val="2769"/>
              </a:lnSpc>
            </a:pPr>
            <a:r>
              <a:rPr lang="en-US" sz="2000" spc="197" dirty="0">
                <a:solidFill>
                  <a:srgbClr val="224187"/>
                </a:solidFill>
                <a:latin typeface="Tex Gyre Adventor"/>
              </a:rPr>
              <a:t>МГО ПРОФАВИА</a:t>
            </a:r>
          </a:p>
        </p:txBody>
      </p:sp>
      <p:sp>
        <p:nvSpPr>
          <p:cNvPr id="3" name="TextBox 3"/>
          <p:cNvSpPr txBox="1"/>
          <p:nvPr/>
        </p:nvSpPr>
        <p:spPr>
          <a:xfrm>
            <a:off x="990600" y="2400300"/>
            <a:ext cx="16230600" cy="6306278"/>
          </a:xfrm>
          <a:prstGeom prst="rect">
            <a:avLst/>
          </a:prstGeom>
        </p:spPr>
        <p:txBody>
          <a:bodyPr lIns="0" tIns="0" rIns="0" bIns="0" rtlCol="0" anchor="t">
            <a:spAutoFit/>
          </a:bodyPr>
          <a:lstStyle/>
          <a:p>
            <a:pPr indent="457200" algn="just">
              <a:lnSpc>
                <a:spcPts val="3300"/>
              </a:lnSpc>
            </a:pPr>
            <a:r>
              <a:rPr lang="en-US" sz="2200" dirty="0" smtClean="0">
                <a:solidFill>
                  <a:srgbClr val="000000"/>
                </a:solidFill>
                <a:latin typeface="Tex Gyre Adventor" charset="-52"/>
              </a:rPr>
              <a:t>14 </a:t>
            </a:r>
            <a:r>
              <a:rPr lang="en-US" sz="2200" dirty="0">
                <a:solidFill>
                  <a:srgbClr val="000000"/>
                </a:solidFill>
                <a:latin typeface="Tex Gyre Adventor" charset="-52"/>
              </a:rPr>
              <a:t>марта 1997 года была образована Московская городская организация профессионального союза трудящихся авиационной промышленности (далее – МГО Профавиа</a:t>
            </a:r>
            <a:r>
              <a:rPr lang="en-US" sz="2200" dirty="0" smtClean="0">
                <a:solidFill>
                  <a:srgbClr val="000000"/>
                </a:solidFill>
                <a:latin typeface="Tex Gyre Adventor" charset="-52"/>
              </a:rPr>
              <a:t>)</a:t>
            </a:r>
            <a:r>
              <a:rPr lang="ru-RU" sz="2200" dirty="0" smtClean="0">
                <a:solidFill>
                  <a:srgbClr val="000000"/>
                </a:solidFill>
                <a:latin typeface="Tex Gyre Adventor"/>
              </a:rPr>
              <a:t>. На сегодняшний день МГО Профавиа</a:t>
            </a:r>
            <a:r>
              <a:rPr lang="en-US" sz="2200" dirty="0" smtClean="0">
                <a:solidFill>
                  <a:srgbClr val="000000"/>
                </a:solidFill>
                <a:latin typeface="Tex Gyre Adventor" charset="-52"/>
              </a:rPr>
              <a:t> </a:t>
            </a:r>
            <a:r>
              <a:rPr lang="ru-RU" sz="2200" dirty="0" smtClean="0">
                <a:solidFill>
                  <a:srgbClr val="000000"/>
                </a:solidFill>
                <a:latin typeface="Tex Gyre Adventor"/>
              </a:rPr>
              <a:t>объединяет  </a:t>
            </a:r>
            <a:r>
              <a:rPr lang="en-US" sz="2200" dirty="0" smtClean="0">
                <a:solidFill>
                  <a:srgbClr val="000000"/>
                </a:solidFill>
                <a:latin typeface="Tex Gyre Adventor" charset="-52"/>
              </a:rPr>
              <a:t>38 </a:t>
            </a:r>
            <a:r>
              <a:rPr lang="en-US" sz="2200" dirty="0">
                <a:solidFill>
                  <a:srgbClr val="000000"/>
                </a:solidFill>
                <a:latin typeface="Tex Gyre Adventor" charset="-52"/>
              </a:rPr>
              <a:t>ППОО </a:t>
            </a:r>
            <a:r>
              <a:rPr lang="en-US" sz="2200" dirty="0" smtClean="0">
                <a:solidFill>
                  <a:srgbClr val="000000"/>
                </a:solidFill>
                <a:latin typeface="Tex Gyre Adventor" charset="-52"/>
              </a:rPr>
              <a:t>        с </a:t>
            </a:r>
            <a:r>
              <a:rPr lang="en-US" sz="2200" dirty="0">
                <a:solidFill>
                  <a:srgbClr val="000000"/>
                </a:solidFill>
                <a:latin typeface="Tex Gyre Adventor" charset="-52"/>
              </a:rPr>
              <a:t>целью защиты социально-трудовых прав и законных интересов членов Профсоюза. </a:t>
            </a:r>
            <a:endParaRPr lang="ru-RU" sz="2200" dirty="0" smtClean="0">
              <a:solidFill>
                <a:srgbClr val="000000"/>
              </a:solidFill>
              <a:latin typeface="Tex Gyre Adventor"/>
            </a:endParaRPr>
          </a:p>
          <a:p>
            <a:pPr indent="457200" algn="just">
              <a:lnSpc>
                <a:spcPts val="3299"/>
              </a:lnSpc>
            </a:pPr>
            <a:r>
              <a:rPr lang="en-US" sz="2200" dirty="0" smtClean="0">
                <a:solidFill>
                  <a:srgbClr val="000000"/>
                </a:solidFill>
                <a:latin typeface="Tex Gyre Adventor" charset="-52"/>
              </a:rPr>
              <a:t>МГО </a:t>
            </a:r>
            <a:r>
              <a:rPr lang="en-US" sz="2200" dirty="0">
                <a:solidFill>
                  <a:srgbClr val="000000"/>
                </a:solidFill>
                <a:latin typeface="Tex Gyre Adventor" charset="-52"/>
              </a:rPr>
              <a:t>Профавиа крупнейшая и наиболее влиятельная территориальная организация Профсоюза</a:t>
            </a:r>
            <a:r>
              <a:rPr lang="en-US" sz="2200" dirty="0" smtClean="0">
                <a:solidFill>
                  <a:srgbClr val="000000"/>
                </a:solidFill>
                <a:latin typeface="Tex Gyre Adventor" charset="-52"/>
              </a:rPr>
              <a:t>.</a:t>
            </a:r>
            <a:endParaRPr lang="ru-RU" sz="2200" dirty="0" smtClean="0">
              <a:solidFill>
                <a:srgbClr val="000000"/>
              </a:solidFill>
              <a:latin typeface="Tex Gyre Adventor"/>
            </a:endParaRPr>
          </a:p>
          <a:p>
            <a:pPr indent="457200" algn="just">
              <a:lnSpc>
                <a:spcPts val="3300"/>
              </a:lnSpc>
            </a:pPr>
            <a:r>
              <a:rPr lang="en-US" sz="2200" dirty="0" smtClean="0">
                <a:solidFill>
                  <a:srgbClr val="000000"/>
                </a:solidFill>
                <a:latin typeface="Tex Gyre Adventor" charset="-52"/>
              </a:rPr>
              <a:t>Основными </a:t>
            </a:r>
            <a:r>
              <a:rPr lang="en-US" sz="2200" dirty="0">
                <a:solidFill>
                  <a:srgbClr val="000000"/>
                </a:solidFill>
                <a:latin typeface="Tex Gyre Adventor" charset="-52"/>
              </a:rPr>
              <a:t>направлениями деятельности МГО Профавиа, направленные на обеспечение достойного труда, отвечающего принципам социально-ориентированного государства, являются: </a:t>
            </a:r>
            <a:endParaRPr lang="ru-RU" sz="2200" dirty="0" smtClean="0">
              <a:solidFill>
                <a:srgbClr val="000000"/>
              </a:solidFill>
              <a:latin typeface="Tex Gyre Adventor"/>
            </a:endParaRPr>
          </a:p>
          <a:p>
            <a:pPr marL="1427163" indent="736600" algn="just">
              <a:lnSpc>
                <a:spcPts val="3300"/>
              </a:lnSpc>
              <a:buFont typeface="Wingdings" pitchFamily="2" charset="2"/>
              <a:buChar char="§"/>
            </a:pPr>
            <a:r>
              <a:rPr lang="en-US" sz="2200" dirty="0" smtClean="0">
                <a:solidFill>
                  <a:srgbClr val="000000"/>
                </a:solidFill>
                <a:latin typeface="Tex Gyre Adventor" charset="-52"/>
              </a:rPr>
              <a:t>социальное партнерство</a:t>
            </a:r>
            <a:r>
              <a:rPr lang="ru-RU" sz="2200" dirty="0" smtClean="0">
                <a:solidFill>
                  <a:srgbClr val="000000"/>
                </a:solidFill>
                <a:latin typeface="Tex Gyre Adventor"/>
              </a:rPr>
              <a:t>;</a:t>
            </a:r>
            <a:r>
              <a:rPr lang="en-US" sz="2200" dirty="0" smtClean="0">
                <a:solidFill>
                  <a:srgbClr val="000000"/>
                </a:solidFill>
                <a:latin typeface="Tex Gyre Adventor" charset="-52"/>
              </a:rPr>
              <a:t> </a:t>
            </a:r>
            <a:endParaRPr lang="ru-RU" sz="2200" dirty="0" smtClean="0">
              <a:solidFill>
                <a:srgbClr val="000000"/>
              </a:solidFill>
              <a:latin typeface="Tex Gyre Adventor"/>
            </a:endParaRPr>
          </a:p>
          <a:p>
            <a:pPr marL="1427163" indent="736600" algn="just">
              <a:lnSpc>
                <a:spcPts val="3300"/>
              </a:lnSpc>
              <a:buFont typeface="Wingdings" pitchFamily="2" charset="2"/>
              <a:buChar char="§"/>
            </a:pPr>
            <a:r>
              <a:rPr lang="en-US" sz="2200" dirty="0" smtClean="0">
                <a:solidFill>
                  <a:srgbClr val="000000"/>
                </a:solidFill>
                <a:latin typeface="Tex Gyre Adventor" charset="-52"/>
              </a:rPr>
              <a:t>оплата труда</a:t>
            </a:r>
            <a:r>
              <a:rPr lang="ru-RU" sz="2200" dirty="0" smtClean="0">
                <a:solidFill>
                  <a:srgbClr val="000000"/>
                </a:solidFill>
                <a:latin typeface="Tex Gyre Adventor"/>
              </a:rPr>
              <a:t>;</a:t>
            </a:r>
          </a:p>
          <a:p>
            <a:pPr marL="1427163" indent="736600" algn="just">
              <a:lnSpc>
                <a:spcPts val="3300"/>
              </a:lnSpc>
              <a:buFont typeface="Wingdings" pitchFamily="2" charset="2"/>
              <a:buChar char="§"/>
            </a:pPr>
            <a:r>
              <a:rPr lang="ru-RU" sz="2200" dirty="0" smtClean="0">
                <a:solidFill>
                  <a:srgbClr val="000000"/>
                </a:solidFill>
                <a:latin typeface="Tex Gyre Adventor"/>
              </a:rPr>
              <a:t>з</a:t>
            </a:r>
            <a:r>
              <a:rPr lang="en-US" sz="2200" dirty="0" smtClean="0">
                <a:solidFill>
                  <a:srgbClr val="000000"/>
                </a:solidFill>
                <a:latin typeface="Tex Gyre Adventor" charset="-52"/>
              </a:rPr>
              <a:t>анятость</a:t>
            </a:r>
            <a:r>
              <a:rPr lang="ru-RU" sz="2200" dirty="0" smtClean="0">
                <a:solidFill>
                  <a:srgbClr val="000000"/>
                </a:solidFill>
                <a:latin typeface="Tex Gyre Adventor"/>
              </a:rPr>
              <a:t>;</a:t>
            </a:r>
          </a:p>
          <a:p>
            <a:pPr marL="1427163" indent="736600" algn="just">
              <a:lnSpc>
                <a:spcPts val="3300"/>
              </a:lnSpc>
              <a:buFont typeface="Wingdings" pitchFamily="2" charset="2"/>
              <a:buChar char="§"/>
            </a:pPr>
            <a:r>
              <a:rPr lang="en-US" sz="2200" dirty="0" smtClean="0">
                <a:solidFill>
                  <a:srgbClr val="000000"/>
                </a:solidFill>
                <a:latin typeface="Tex Gyre Adventor" charset="-52"/>
              </a:rPr>
              <a:t>соблюдение </a:t>
            </a:r>
            <a:r>
              <a:rPr lang="en-US" sz="2200" dirty="0">
                <a:solidFill>
                  <a:srgbClr val="000000"/>
                </a:solidFill>
                <a:latin typeface="Tex Gyre Adventor" charset="-52"/>
              </a:rPr>
              <a:t>трудовых прав и социальных гарантий членов </a:t>
            </a:r>
            <a:r>
              <a:rPr lang="en-US" sz="2200" dirty="0" smtClean="0">
                <a:solidFill>
                  <a:srgbClr val="000000"/>
                </a:solidFill>
                <a:latin typeface="Tex Gyre Adventor" charset="-52"/>
              </a:rPr>
              <a:t>Профсоюза</a:t>
            </a:r>
            <a:r>
              <a:rPr lang="ru-RU" sz="2200" dirty="0" smtClean="0">
                <a:solidFill>
                  <a:srgbClr val="000000"/>
                </a:solidFill>
                <a:latin typeface="Tex Gyre Adventor"/>
              </a:rPr>
              <a:t>;</a:t>
            </a:r>
            <a:r>
              <a:rPr lang="en-US" sz="2200" dirty="0" smtClean="0">
                <a:solidFill>
                  <a:srgbClr val="000000"/>
                </a:solidFill>
                <a:latin typeface="Tex Gyre Adventor" charset="-52"/>
              </a:rPr>
              <a:t> </a:t>
            </a:r>
            <a:endParaRPr lang="ru-RU" sz="2200" dirty="0" smtClean="0">
              <a:solidFill>
                <a:srgbClr val="000000"/>
              </a:solidFill>
              <a:latin typeface="Tex Gyre Adventor"/>
            </a:endParaRPr>
          </a:p>
          <a:p>
            <a:pPr marL="1427163" indent="736600" algn="just">
              <a:lnSpc>
                <a:spcPts val="3300"/>
              </a:lnSpc>
              <a:buFont typeface="Wingdings" pitchFamily="2" charset="2"/>
              <a:buChar char="§"/>
            </a:pPr>
            <a:r>
              <a:rPr lang="en-US" sz="2200" dirty="0" smtClean="0">
                <a:solidFill>
                  <a:srgbClr val="000000"/>
                </a:solidFill>
                <a:latin typeface="Tex Gyre Adventor" charset="-52"/>
              </a:rPr>
              <a:t>обеспечение </a:t>
            </a:r>
            <a:r>
              <a:rPr lang="en-US" sz="2200" dirty="0">
                <a:solidFill>
                  <a:srgbClr val="000000"/>
                </a:solidFill>
                <a:latin typeface="Tex Gyre Adventor" charset="-52"/>
              </a:rPr>
              <a:t>безопасных условий труда на </a:t>
            </a:r>
            <a:r>
              <a:rPr lang="en-US" sz="2200" dirty="0" smtClean="0">
                <a:solidFill>
                  <a:srgbClr val="000000"/>
                </a:solidFill>
                <a:latin typeface="Tex Gyre Adventor" charset="-52"/>
              </a:rPr>
              <a:t>производстве</a:t>
            </a:r>
            <a:r>
              <a:rPr lang="ru-RU" sz="2200" dirty="0" smtClean="0">
                <a:solidFill>
                  <a:srgbClr val="000000"/>
                </a:solidFill>
                <a:latin typeface="Tex Gyre Adventor"/>
              </a:rPr>
              <a:t>;</a:t>
            </a:r>
          </a:p>
          <a:p>
            <a:pPr marL="1427163" indent="736600" algn="just">
              <a:lnSpc>
                <a:spcPts val="3300"/>
              </a:lnSpc>
              <a:buFont typeface="Wingdings" pitchFamily="2" charset="2"/>
              <a:buChar char="§"/>
            </a:pPr>
            <a:r>
              <a:rPr lang="en-US" sz="2200" dirty="0" smtClean="0">
                <a:solidFill>
                  <a:srgbClr val="000000"/>
                </a:solidFill>
                <a:latin typeface="Tex Gyre Adventor" charset="-52"/>
              </a:rPr>
              <a:t>взаимодействие </a:t>
            </a:r>
            <a:r>
              <a:rPr lang="en-US" sz="2200" dirty="0">
                <a:solidFill>
                  <a:srgbClr val="000000"/>
                </a:solidFill>
                <a:latin typeface="Tex Gyre Adventor" charset="-52"/>
              </a:rPr>
              <a:t>с государственными и общественными </a:t>
            </a:r>
            <a:r>
              <a:rPr lang="en-US" sz="2200" dirty="0" smtClean="0">
                <a:solidFill>
                  <a:srgbClr val="000000"/>
                </a:solidFill>
                <a:latin typeface="Tex Gyre Adventor" charset="-52"/>
              </a:rPr>
              <a:t>организациями</a:t>
            </a:r>
            <a:r>
              <a:rPr lang="ru-RU" sz="2200" dirty="0" smtClean="0">
                <a:solidFill>
                  <a:srgbClr val="000000"/>
                </a:solidFill>
                <a:latin typeface="Tex Gyre Adventor"/>
              </a:rPr>
              <a:t>;</a:t>
            </a:r>
            <a:r>
              <a:rPr lang="en-US" sz="2200" dirty="0" smtClean="0">
                <a:solidFill>
                  <a:srgbClr val="000000"/>
                </a:solidFill>
                <a:latin typeface="Tex Gyre Adventor" charset="-52"/>
              </a:rPr>
              <a:t> </a:t>
            </a:r>
            <a:endParaRPr lang="ru-RU" sz="2200" dirty="0" smtClean="0">
              <a:solidFill>
                <a:srgbClr val="000000"/>
              </a:solidFill>
              <a:latin typeface="Tex Gyre Adventor"/>
            </a:endParaRPr>
          </a:p>
          <a:p>
            <a:pPr marL="1427163" indent="736600" algn="just">
              <a:lnSpc>
                <a:spcPts val="3300"/>
              </a:lnSpc>
              <a:buFont typeface="Wingdings" pitchFamily="2" charset="2"/>
              <a:buChar char="§"/>
            </a:pPr>
            <a:r>
              <a:rPr lang="en-US" sz="2200" dirty="0" smtClean="0">
                <a:solidFill>
                  <a:srgbClr val="000000"/>
                </a:solidFill>
                <a:latin typeface="Tex Gyre Adventor" charset="-52"/>
              </a:rPr>
              <a:t>проведение </a:t>
            </a:r>
            <a:r>
              <a:rPr lang="en-US" sz="2200" dirty="0">
                <a:solidFill>
                  <a:srgbClr val="000000"/>
                </a:solidFill>
                <a:latin typeface="Tex Gyre Adventor" charset="-52"/>
              </a:rPr>
              <a:t>информационной и организационной </a:t>
            </a:r>
            <a:r>
              <a:rPr lang="en-US" sz="2200" dirty="0" smtClean="0">
                <a:solidFill>
                  <a:srgbClr val="000000"/>
                </a:solidFill>
                <a:latin typeface="Tex Gyre Adventor" charset="-52"/>
              </a:rPr>
              <a:t>работы</a:t>
            </a:r>
            <a:r>
              <a:rPr lang="ru-RU" sz="2200" dirty="0" smtClean="0">
                <a:solidFill>
                  <a:srgbClr val="000000"/>
                </a:solidFill>
                <a:latin typeface="Tex Gyre Adventor"/>
              </a:rPr>
              <a:t>;</a:t>
            </a:r>
          </a:p>
          <a:p>
            <a:pPr marL="1427163" indent="736600" algn="just">
              <a:lnSpc>
                <a:spcPts val="3300"/>
              </a:lnSpc>
              <a:buFont typeface="Wingdings" pitchFamily="2" charset="2"/>
              <a:buChar char="§"/>
            </a:pPr>
            <a:r>
              <a:rPr lang="en-US" sz="2200" dirty="0" smtClean="0">
                <a:solidFill>
                  <a:srgbClr val="000000"/>
                </a:solidFill>
                <a:latin typeface="Tex Gyre Adventor" charset="-52"/>
              </a:rPr>
              <a:t>осуществление </a:t>
            </a:r>
            <a:r>
              <a:rPr lang="en-US" sz="2200" dirty="0">
                <a:solidFill>
                  <a:srgbClr val="000000"/>
                </a:solidFill>
                <a:latin typeface="Tex Gyre Adventor" charset="-52"/>
              </a:rPr>
              <a:t>молодежной политики и работы с </a:t>
            </a:r>
            <a:r>
              <a:rPr lang="en-US" sz="2200" dirty="0" smtClean="0">
                <a:solidFill>
                  <a:srgbClr val="000000"/>
                </a:solidFill>
                <a:latin typeface="Tex Gyre Adventor" charset="-52"/>
              </a:rPr>
              <a:t>ветеранами</a:t>
            </a:r>
            <a:r>
              <a:rPr lang="ru-RU" sz="2200" dirty="0" smtClean="0">
                <a:solidFill>
                  <a:srgbClr val="000000"/>
                </a:solidFill>
                <a:latin typeface="Tex Gyre Adventor"/>
              </a:rPr>
              <a:t>;</a:t>
            </a:r>
            <a:r>
              <a:rPr lang="en-US" sz="2200" dirty="0" smtClean="0">
                <a:solidFill>
                  <a:srgbClr val="000000"/>
                </a:solidFill>
                <a:latin typeface="Tex Gyre Adventor" charset="-52"/>
              </a:rPr>
              <a:t> </a:t>
            </a:r>
            <a:endParaRPr lang="ru-RU" sz="2200" dirty="0" smtClean="0">
              <a:solidFill>
                <a:srgbClr val="000000"/>
              </a:solidFill>
              <a:latin typeface="Tex Gyre Adventor"/>
            </a:endParaRPr>
          </a:p>
          <a:p>
            <a:pPr marL="1427163" indent="736600" algn="just">
              <a:lnSpc>
                <a:spcPts val="3300"/>
              </a:lnSpc>
              <a:buFont typeface="Wingdings" pitchFamily="2" charset="2"/>
              <a:buChar char="§"/>
            </a:pPr>
            <a:r>
              <a:rPr lang="en-US" sz="2200" dirty="0" smtClean="0">
                <a:solidFill>
                  <a:srgbClr val="000000"/>
                </a:solidFill>
                <a:latin typeface="Tex Gyre Adventor" charset="-52"/>
              </a:rPr>
              <a:t>работа </a:t>
            </a:r>
            <a:r>
              <a:rPr lang="en-US" sz="2200" dirty="0">
                <a:solidFill>
                  <a:srgbClr val="000000"/>
                </a:solidFill>
                <a:latin typeface="Tex Gyre Adventor" charset="-52"/>
              </a:rPr>
              <a:t>по повышению престижа высококвалифицированного труда работников массовых профессий.  </a:t>
            </a:r>
            <a:r>
              <a:rPr lang="en-US" sz="2200" dirty="0" smtClean="0">
                <a:solidFill>
                  <a:srgbClr val="000000"/>
                </a:solidFill>
                <a:latin typeface="Tex Gyre Adventor" charset="-52"/>
              </a:rPr>
              <a:t> </a:t>
            </a:r>
            <a:endParaRPr lang="en-US" sz="2200" dirty="0">
              <a:solidFill>
                <a:srgbClr val="000000"/>
              </a:solidFill>
              <a:latin typeface="Tex Gyre Adventor" charset="-52"/>
            </a:endParaRPr>
          </a:p>
        </p:txBody>
      </p:sp>
      <p:sp>
        <p:nvSpPr>
          <p:cNvPr id="4" name="AutoShape 4"/>
          <p:cNvSpPr/>
          <p:nvPr/>
        </p:nvSpPr>
        <p:spPr>
          <a:xfrm>
            <a:off x="1028700" y="8785200"/>
            <a:ext cx="473277" cy="473100"/>
          </a:xfrm>
          <a:prstGeom prst="rect">
            <a:avLst/>
          </a:prstGeom>
          <a:solidFill>
            <a:srgbClr val="224187"/>
          </a:solidFill>
        </p:spPr>
      </p:sp>
      <p:sp>
        <p:nvSpPr>
          <p:cNvPr id="5" name="AutoShape 5"/>
          <p:cNvSpPr/>
          <p:nvPr/>
        </p:nvSpPr>
        <p:spPr>
          <a:xfrm>
            <a:off x="16071645" y="1028700"/>
            <a:ext cx="1187655" cy="1187212"/>
          </a:xfrm>
          <a:prstGeom prst="rect">
            <a:avLst/>
          </a:prstGeom>
          <a:solidFill>
            <a:srgbClr val="224187"/>
          </a:solidFill>
        </p:spPr>
      </p:sp>
      <p:sp>
        <p:nvSpPr>
          <p:cNvPr id="6" name="TextBox 6"/>
          <p:cNvSpPr txBox="1"/>
          <p:nvPr/>
        </p:nvSpPr>
        <p:spPr>
          <a:xfrm>
            <a:off x="990600" y="1028700"/>
            <a:ext cx="14810167" cy="512961"/>
          </a:xfrm>
          <a:prstGeom prst="rect">
            <a:avLst/>
          </a:prstGeom>
        </p:spPr>
        <p:txBody>
          <a:bodyPr lIns="0" tIns="0" rIns="0" bIns="0" rtlCol="0" anchor="t">
            <a:spAutoFit/>
          </a:bodyPr>
          <a:lstStyle/>
          <a:p>
            <a:pPr>
              <a:lnSpc>
                <a:spcPts val="3960"/>
              </a:lnSpc>
            </a:pPr>
            <a:r>
              <a:rPr lang="ru-RU" sz="4300" spc="264" dirty="0" smtClean="0">
                <a:solidFill>
                  <a:srgbClr val="224187"/>
                </a:solidFill>
                <a:latin typeface="Tex Gyre Adventor Bold" charset="-52"/>
              </a:rPr>
              <a:t>ОСНОВНЫЕ НАПРАВЛЕНИЯ ДЕЯТЕЛЬНОСТИ</a:t>
            </a:r>
            <a:endParaRPr lang="en-US" sz="4300" spc="264" dirty="0">
              <a:solidFill>
                <a:srgbClr val="224187"/>
              </a:solidFill>
              <a:latin typeface="Tex Gyre Adventor Bold" charset="-52"/>
            </a:endParaRPr>
          </a:p>
        </p:txBody>
      </p:sp>
      <p:sp>
        <p:nvSpPr>
          <p:cNvPr id="7" name="AutoShape 7"/>
          <p:cNvSpPr/>
          <p:nvPr/>
        </p:nvSpPr>
        <p:spPr>
          <a:xfrm>
            <a:off x="1028700" y="2047875"/>
            <a:ext cx="857250" cy="152400"/>
          </a:xfrm>
          <a:prstGeom prst="rect">
            <a:avLst/>
          </a:prstGeom>
          <a:solidFill>
            <a:srgbClr val="224187"/>
          </a:solidFill>
        </p:spPr>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22418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23912"/>
            <a:ext cx="16230600" cy="8651168"/>
            <a:chOff x="0" y="0"/>
            <a:chExt cx="21640800" cy="11534891"/>
          </a:xfrm>
        </p:grpSpPr>
        <p:sp>
          <p:nvSpPr>
            <p:cNvPr id="3" name="TextBox 3"/>
            <p:cNvSpPr txBox="1"/>
            <p:nvPr/>
          </p:nvSpPr>
          <p:spPr>
            <a:xfrm>
              <a:off x="0" y="1809009"/>
              <a:ext cx="21640800" cy="8463856"/>
            </a:xfrm>
            <a:prstGeom prst="rect">
              <a:avLst/>
            </a:prstGeom>
          </p:spPr>
          <p:txBody>
            <a:bodyPr lIns="0" tIns="0" rIns="0" bIns="0" rtlCol="0" anchor="t">
              <a:spAutoFit/>
            </a:bodyPr>
            <a:lstStyle/>
            <a:p>
              <a:pPr indent="457200" algn="just">
                <a:lnSpc>
                  <a:spcPts val="3299"/>
                </a:lnSpc>
              </a:pPr>
              <a:r>
                <a:rPr lang="en-US" sz="2200" dirty="0">
                  <a:solidFill>
                    <a:srgbClr val="F7F8F3"/>
                  </a:solidFill>
                  <a:latin typeface="Tex Gyre Adventor" charset="-52"/>
                </a:rPr>
                <a:t>В условиях неблагоприятной эпидемиологической обстановки в связи с распространением новой коронавирусной инфекции (COVID-19) организована оперативная работа по информированию первичных профсоюзных общественных организаций  о важнейших направлениях работы Профсоюза, а так же о значимых событиях в жизни столицы и страны (группа МГО Профавиа в messenger «WhatsApp»,  электронная рассылка по e-mail).</a:t>
              </a:r>
            </a:p>
            <a:p>
              <a:pPr indent="457200" algn="just">
                <a:lnSpc>
                  <a:spcPts val="3300"/>
                </a:lnSpc>
              </a:pPr>
              <a:endParaRPr sz="2200" dirty="0">
                <a:latin typeface="Tex Gyre Adventor" charset="-52"/>
              </a:endParaRPr>
            </a:p>
            <a:p>
              <a:pPr indent="457200" algn="just">
                <a:lnSpc>
                  <a:spcPts val="3299"/>
                </a:lnSpc>
              </a:pPr>
              <a:r>
                <a:rPr lang="en-US" sz="2200" dirty="0">
                  <a:solidFill>
                    <a:srgbClr val="F7F8F3"/>
                  </a:solidFill>
                  <a:latin typeface="Tex Gyre Adventor" charset="-52"/>
                </a:rPr>
                <a:t>Обеспечено регулярное размещение информации о деятельности Профсоюза в новостной ленте официального сайта МГО Профавиа и страниц социальных сетей «Instagram», «Вконтакте». За счет проводимой оперативной работы посещаемость сайта МГО Профавиа выросла в среднем до 23 668 просмотров в год, количество новых посетителей – </a:t>
              </a:r>
              <a:r>
                <a:rPr lang="ru-RU" sz="2200" dirty="0" smtClean="0">
                  <a:solidFill>
                    <a:srgbClr val="F7F8F3"/>
                  </a:solidFill>
                  <a:latin typeface="Tex Gyre Adventor" charset="-52"/>
                </a:rPr>
                <a:t>        </a:t>
              </a:r>
              <a:r>
                <a:rPr lang="en-US" sz="2200" dirty="0" smtClean="0">
                  <a:solidFill>
                    <a:srgbClr val="F7F8F3"/>
                  </a:solidFill>
                  <a:latin typeface="Tex Gyre Adventor" charset="-52"/>
                </a:rPr>
                <a:t>в </a:t>
              </a:r>
              <a:r>
                <a:rPr lang="en-US" sz="2200" dirty="0">
                  <a:solidFill>
                    <a:srgbClr val="F7F8F3"/>
                  </a:solidFill>
                  <a:latin typeface="Tex Gyre Adventor" charset="-52"/>
                </a:rPr>
                <a:t>среднем до 4 061 год.  </a:t>
              </a:r>
            </a:p>
            <a:p>
              <a:pPr indent="457200" algn="just">
                <a:lnSpc>
                  <a:spcPts val="3300"/>
                </a:lnSpc>
              </a:pPr>
              <a:endParaRPr sz="2200" dirty="0">
                <a:latin typeface="Tex Gyre Adventor" charset="-52"/>
              </a:endParaRPr>
            </a:p>
            <a:p>
              <a:pPr indent="457200" algn="just">
                <a:lnSpc>
                  <a:spcPts val="3299"/>
                </a:lnSpc>
              </a:pPr>
              <a:r>
                <a:rPr lang="en-US" sz="2200" dirty="0">
                  <a:solidFill>
                    <a:srgbClr val="F7F8F3"/>
                  </a:solidFill>
                  <a:latin typeface="Tex Gyre Adventor" charset="-52"/>
                </a:rPr>
                <a:t>С 2018 г. Московской федерацией профсоюзов проводится Конкурс на лучшую организацию информационной работы среди членских организаций и первичных профсоюзных организаций. </a:t>
              </a:r>
            </a:p>
            <a:p>
              <a:pPr indent="457200" algn="just">
                <a:lnSpc>
                  <a:spcPts val="3299"/>
                </a:lnSpc>
              </a:pPr>
              <a:endParaRPr sz="2200" dirty="0">
                <a:latin typeface="Tex Gyre Adventor" charset="-52"/>
              </a:endParaRPr>
            </a:p>
            <a:p>
              <a:pPr indent="457200" algn="just">
                <a:lnSpc>
                  <a:spcPts val="3300"/>
                </a:lnSpc>
              </a:pPr>
              <a:r>
                <a:rPr lang="en-US" sz="2200" dirty="0">
                  <a:solidFill>
                    <a:srgbClr val="F7F8F3"/>
                  </a:solidFill>
                  <a:latin typeface="Tex Gyre Adventor" charset="-52"/>
                </a:rPr>
                <a:t>В 2018 году 2-ое место в номинации «Системность в организации информационной работы» заняла ППОО АО «Гос МКБ «Вымпел» им. И.И. Торопова».</a:t>
              </a:r>
            </a:p>
          </p:txBody>
        </p:sp>
        <p:sp>
          <p:nvSpPr>
            <p:cNvPr id="4" name="TextBox 4"/>
            <p:cNvSpPr txBox="1"/>
            <p:nvPr/>
          </p:nvSpPr>
          <p:spPr>
            <a:xfrm>
              <a:off x="13385267" y="11092975"/>
              <a:ext cx="8255533" cy="441916"/>
            </a:xfrm>
            <a:prstGeom prst="rect">
              <a:avLst/>
            </a:prstGeom>
          </p:spPr>
          <p:txBody>
            <a:bodyPr lIns="0" tIns="0" rIns="0" bIns="0" rtlCol="0" anchor="t">
              <a:spAutoFit/>
            </a:bodyPr>
            <a:lstStyle/>
            <a:p>
              <a:pPr algn="r">
                <a:lnSpc>
                  <a:spcPts val="2769"/>
                </a:lnSpc>
              </a:pPr>
              <a:r>
                <a:rPr lang="en-US" sz="2000" spc="197" dirty="0">
                  <a:solidFill>
                    <a:srgbClr val="F7F8F3"/>
                  </a:solidFill>
                  <a:latin typeface="Tex Gyre Adventor" charset="-52"/>
                </a:rPr>
                <a:t>МГО ПРОФАВИА</a:t>
              </a:r>
            </a:p>
          </p:txBody>
        </p:sp>
        <p:sp>
          <p:nvSpPr>
            <p:cNvPr id="5" name="AutoShape 5"/>
            <p:cNvSpPr/>
            <p:nvPr/>
          </p:nvSpPr>
          <p:spPr>
            <a:xfrm>
              <a:off x="0" y="10888100"/>
              <a:ext cx="631036" cy="630800"/>
            </a:xfrm>
            <a:prstGeom prst="rect">
              <a:avLst/>
            </a:prstGeom>
            <a:solidFill>
              <a:srgbClr val="F7F8F3"/>
            </a:solidFill>
          </p:spPr>
        </p:sp>
        <p:sp>
          <p:nvSpPr>
            <p:cNvPr id="6" name="AutoShape 6"/>
            <p:cNvSpPr/>
            <p:nvPr/>
          </p:nvSpPr>
          <p:spPr>
            <a:xfrm>
              <a:off x="20057259" y="0"/>
              <a:ext cx="1583541" cy="1582949"/>
            </a:xfrm>
            <a:prstGeom prst="rect">
              <a:avLst/>
            </a:prstGeom>
            <a:solidFill>
              <a:srgbClr val="F7F8F3"/>
            </a:solidFill>
          </p:spPr>
        </p:sp>
        <p:sp>
          <p:nvSpPr>
            <p:cNvPr id="7" name="TextBox 7"/>
            <p:cNvSpPr txBox="1"/>
            <p:nvPr/>
          </p:nvSpPr>
          <p:spPr>
            <a:xfrm>
              <a:off x="0" y="9525"/>
              <a:ext cx="16525924" cy="841000"/>
            </a:xfrm>
            <a:prstGeom prst="rect">
              <a:avLst/>
            </a:prstGeom>
          </p:spPr>
          <p:txBody>
            <a:bodyPr lIns="0" tIns="0" rIns="0" bIns="0" rtlCol="0" anchor="t">
              <a:spAutoFit/>
            </a:bodyPr>
            <a:lstStyle/>
            <a:p>
              <a:pPr>
                <a:lnSpc>
                  <a:spcPts val="5160"/>
                </a:lnSpc>
              </a:pPr>
              <a:r>
                <a:rPr lang="en-US" sz="4300" spc="343" dirty="0">
                  <a:solidFill>
                    <a:srgbClr val="F7F8F3"/>
                  </a:solidFill>
                  <a:latin typeface="Tex Gyre Adventor Bold" charset="-52"/>
                </a:rPr>
                <a:t>ИНФОРМАЦИОННАЯ РАБОТА</a:t>
              </a:r>
            </a:p>
          </p:txBody>
        </p:sp>
        <p:sp>
          <p:nvSpPr>
            <p:cNvPr id="8" name="AutoShape 8"/>
            <p:cNvSpPr/>
            <p:nvPr/>
          </p:nvSpPr>
          <p:spPr>
            <a:xfrm>
              <a:off x="0" y="1358900"/>
              <a:ext cx="1143000" cy="203200"/>
            </a:xfrm>
            <a:prstGeom prst="rect">
              <a:avLst/>
            </a:prstGeom>
            <a:solidFill>
              <a:srgbClr val="F7F8F3"/>
            </a:solidFill>
          </p:spPr>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7F8F3"/>
        </a:solidFill>
        <a:effectLst/>
      </p:bgPr>
    </p:bg>
    <p:spTree>
      <p:nvGrpSpPr>
        <p:cNvPr id="1" name=""/>
        <p:cNvGrpSpPr/>
        <p:nvPr/>
      </p:nvGrpSpPr>
      <p:grpSpPr>
        <a:xfrm>
          <a:off x="0" y="0"/>
          <a:ext cx="0" cy="0"/>
          <a:chOff x="0" y="0"/>
          <a:chExt cx="0" cy="0"/>
        </a:xfrm>
      </p:grpSpPr>
      <p:grpSp>
        <p:nvGrpSpPr>
          <p:cNvPr id="2" name="Group 2"/>
          <p:cNvGrpSpPr/>
          <p:nvPr/>
        </p:nvGrpSpPr>
        <p:grpSpPr>
          <a:xfrm>
            <a:off x="1028700" y="823912"/>
            <a:ext cx="16230600" cy="8651873"/>
            <a:chOff x="0" y="0"/>
            <a:chExt cx="21640800" cy="11535831"/>
          </a:xfrm>
        </p:grpSpPr>
        <p:sp>
          <p:nvSpPr>
            <p:cNvPr id="3" name="TextBox 3"/>
            <p:cNvSpPr txBox="1"/>
            <p:nvPr/>
          </p:nvSpPr>
          <p:spPr>
            <a:xfrm>
              <a:off x="0" y="1809009"/>
              <a:ext cx="21640800" cy="8979211"/>
            </a:xfrm>
            <a:prstGeom prst="rect">
              <a:avLst/>
            </a:prstGeom>
          </p:spPr>
          <p:txBody>
            <a:bodyPr lIns="0" tIns="0" rIns="0" bIns="0" rtlCol="0" anchor="t">
              <a:spAutoFit/>
            </a:bodyPr>
            <a:lstStyle/>
            <a:p>
              <a:pPr indent="457200" algn="just">
                <a:lnSpc>
                  <a:spcPts val="3299"/>
                </a:lnSpc>
              </a:pPr>
              <a:r>
                <a:rPr lang="en-US" sz="2200" dirty="0" smtClean="0">
                  <a:solidFill>
                    <a:srgbClr val="000000"/>
                  </a:solidFill>
                  <a:latin typeface="Tex Gyre Adventor" charset="-52"/>
                </a:rPr>
                <a:t>Городской </a:t>
              </a:r>
              <a:r>
                <a:rPr lang="en-US" sz="2200" dirty="0">
                  <a:solidFill>
                    <a:srgbClr val="000000"/>
                  </a:solidFill>
                  <a:latin typeface="Tex Gyre Adventor" charset="-52"/>
                </a:rPr>
                <a:t>комитет МГО Профавиа последовательно осуществлял намеченный комплекс мероприятий, направленных на сохранение и развитие МГО Профавиа, совершенствование её организационной структуры, укрепление членской базы, использование современных форм информирования и новых методов работы с членскими организациями и членами </a:t>
              </a:r>
              <a:r>
                <a:rPr lang="en-US" sz="2200" dirty="0" smtClean="0">
                  <a:solidFill>
                    <a:srgbClr val="000000"/>
                  </a:solidFill>
                  <a:latin typeface="Tex Gyre Adventor" charset="-52"/>
                </a:rPr>
                <a:t>Профавиа.</a:t>
              </a:r>
              <a:endParaRPr lang="ru-RU" sz="2200" dirty="0" smtClean="0">
                <a:solidFill>
                  <a:srgbClr val="000000"/>
                </a:solidFill>
                <a:latin typeface="Tex Gyre Adventor" charset="-52"/>
              </a:endParaRPr>
            </a:p>
            <a:p>
              <a:pPr indent="457200" algn="just">
                <a:lnSpc>
                  <a:spcPts val="3299"/>
                </a:lnSpc>
              </a:pPr>
              <a:r>
                <a:rPr lang="en-US" sz="2200" dirty="0" smtClean="0">
                  <a:solidFill>
                    <a:srgbClr val="000000"/>
                  </a:solidFill>
                  <a:latin typeface="Tex Gyre Adventor" charset="-52"/>
                </a:rPr>
                <a:t>Численность </a:t>
              </a:r>
              <a:r>
                <a:rPr lang="en-US" sz="2200" dirty="0">
                  <a:solidFill>
                    <a:srgbClr val="000000"/>
                  </a:solidFill>
                  <a:latin typeface="Tex Gyre Adventor" charset="-52"/>
                </a:rPr>
                <a:t>членских организаций МГО Профавиа изменилась по ряду объективных причин: продолжением реструктуризации отрасли и её организаций, к сожалению, недружественной политикой работодателей в отношении профсоюзных организаций и членов </a:t>
              </a:r>
              <a:r>
                <a:rPr lang="ru-RU" sz="2200" dirty="0" smtClean="0">
                  <a:solidFill>
                    <a:srgbClr val="000000"/>
                  </a:solidFill>
                  <a:latin typeface="Tex Gyre Adventor" charset="-52"/>
                </a:rPr>
                <a:t>Профсоюза</a:t>
              </a:r>
              <a:r>
                <a:rPr lang="en-US" sz="2200" dirty="0" smtClean="0">
                  <a:solidFill>
                    <a:srgbClr val="000000"/>
                  </a:solidFill>
                  <a:latin typeface="Tex Gyre Adventor" charset="-52"/>
                </a:rPr>
                <a:t>, </a:t>
              </a:r>
              <a:r>
                <a:rPr lang="en-US" sz="2200" dirty="0">
                  <a:solidFill>
                    <a:srgbClr val="000000"/>
                  </a:solidFill>
                  <a:latin typeface="Tex Gyre Adventor" charset="-52"/>
                </a:rPr>
                <a:t>ограничений введенных в связи с новой коронавирусной инфекцией </a:t>
              </a:r>
              <a:r>
                <a:rPr lang="ru-RU" sz="2200" dirty="0" smtClean="0">
                  <a:solidFill>
                    <a:srgbClr val="000000"/>
                  </a:solidFill>
                  <a:latin typeface="Tex Gyre Adventor" charset="-52"/>
                </a:rPr>
                <a:t>         </a:t>
              </a:r>
              <a:r>
                <a:rPr lang="en-US" sz="2200" dirty="0" smtClean="0">
                  <a:solidFill>
                    <a:srgbClr val="000000"/>
                  </a:solidFill>
                  <a:latin typeface="Tex Gyre Adventor" charset="-52"/>
                </a:rPr>
                <a:t>и </a:t>
              </a:r>
              <a:r>
                <a:rPr lang="en-US" sz="2200" dirty="0">
                  <a:solidFill>
                    <a:srgbClr val="000000"/>
                  </a:solidFill>
                  <a:latin typeface="Tex Gyre Adventor" charset="-52"/>
                </a:rPr>
                <a:t>вынужденным увольнением работников в возрасте старше 65 лет.</a:t>
              </a:r>
            </a:p>
            <a:p>
              <a:pPr indent="457200" algn="just">
                <a:lnSpc>
                  <a:spcPts val="3299"/>
                </a:lnSpc>
              </a:pPr>
              <a:r>
                <a:rPr lang="en-US" sz="2200" dirty="0" smtClean="0">
                  <a:solidFill>
                    <a:srgbClr val="000000"/>
                  </a:solidFill>
                  <a:latin typeface="Tex Gyre Adventor" charset="-52"/>
                </a:rPr>
                <a:t>На </a:t>
              </a:r>
              <a:r>
                <a:rPr lang="en-US" sz="2200" dirty="0">
                  <a:solidFill>
                    <a:srgbClr val="000000"/>
                  </a:solidFill>
                  <a:latin typeface="Tex Gyre Adventor" charset="-52"/>
                </a:rPr>
                <a:t>1 января 2021 года Городской комитет объединяет  38 ППОО (в 2016 году – 44 ППОО), 19 из них являются юридическими лицами и 19 не имеют статуса юридического лица. </a:t>
              </a:r>
            </a:p>
            <a:p>
              <a:pPr indent="457200" algn="just">
                <a:lnSpc>
                  <a:spcPts val="3299"/>
                </a:lnSpc>
              </a:pPr>
              <a:r>
                <a:rPr lang="en-US" sz="2200" dirty="0" smtClean="0">
                  <a:solidFill>
                    <a:srgbClr val="000000"/>
                  </a:solidFill>
                  <a:latin typeface="Tex Gyre Adventor" charset="-52"/>
                </a:rPr>
                <a:t>В </a:t>
              </a:r>
              <a:r>
                <a:rPr lang="en-US" sz="2200" dirty="0">
                  <a:solidFill>
                    <a:srgbClr val="000000"/>
                  </a:solidFill>
                  <a:latin typeface="Tex Gyre Adventor" charset="-52"/>
                </a:rPr>
                <a:t>августе 2020 г. в состав Городского комитета   была принята Первичная профсоюзная общественная организация ООО «Эйрбас РУС». </a:t>
              </a:r>
            </a:p>
            <a:p>
              <a:pPr indent="457200" algn="just">
                <a:lnSpc>
                  <a:spcPts val="3300"/>
                </a:lnSpc>
              </a:pPr>
              <a:r>
                <a:rPr lang="en-US" sz="2200" dirty="0">
                  <a:solidFill>
                    <a:srgbClr val="000000"/>
                  </a:solidFill>
                  <a:latin typeface="Tex Gyre Adventor" charset="-52"/>
                </a:rPr>
                <a:t>В отношении первичных профсоюзных общественных организаций - юридических лиц осуществлялась поддержка </a:t>
              </a:r>
              <a:r>
                <a:rPr lang="ru-RU" sz="2200" dirty="0" smtClean="0">
                  <a:solidFill>
                    <a:srgbClr val="000000"/>
                  </a:solidFill>
                  <a:latin typeface="Tex Gyre Adventor" charset="-52"/>
                </a:rPr>
                <a:t>       </a:t>
              </a:r>
              <a:r>
                <a:rPr lang="en-US" sz="2200" dirty="0" smtClean="0">
                  <a:solidFill>
                    <a:srgbClr val="000000"/>
                  </a:solidFill>
                  <a:latin typeface="Tex Gyre Adventor" charset="-52"/>
                </a:rPr>
                <a:t>их </a:t>
              </a:r>
              <a:r>
                <a:rPr lang="en-US" sz="2200" dirty="0">
                  <a:solidFill>
                    <a:srgbClr val="000000"/>
                  </a:solidFill>
                  <a:latin typeface="Tex Gyre Adventor" charset="-52"/>
                </a:rPr>
                <a:t>деятельности как юридических лиц, посредством подготовки документов для изменения уставов в связи с изменениями в действующем законодательстве и последующей государственной регистрации изменений и сведений о них в Едином государственном реестре юридических лиц.</a:t>
              </a:r>
            </a:p>
          </p:txBody>
        </p:sp>
        <p:sp>
          <p:nvSpPr>
            <p:cNvPr id="4" name="TextBox 4"/>
            <p:cNvSpPr txBox="1"/>
            <p:nvPr/>
          </p:nvSpPr>
          <p:spPr>
            <a:xfrm>
              <a:off x="13385267" y="11092975"/>
              <a:ext cx="8255533" cy="442856"/>
            </a:xfrm>
            <a:prstGeom prst="rect">
              <a:avLst/>
            </a:prstGeom>
          </p:spPr>
          <p:txBody>
            <a:bodyPr lIns="0" tIns="0" rIns="0" bIns="0" rtlCol="0" anchor="t">
              <a:spAutoFit/>
            </a:bodyPr>
            <a:lstStyle/>
            <a:p>
              <a:pPr algn="r">
                <a:lnSpc>
                  <a:spcPts val="2769"/>
                </a:lnSpc>
              </a:pPr>
              <a:r>
                <a:rPr lang="en-US" sz="2000" spc="197" dirty="0">
                  <a:solidFill>
                    <a:srgbClr val="224187"/>
                  </a:solidFill>
                  <a:latin typeface="Tex Gyre Adventor" charset="-52"/>
                </a:rPr>
                <a:t>МГО ПРОФАВИА</a:t>
              </a:r>
            </a:p>
          </p:txBody>
        </p:sp>
        <p:sp>
          <p:nvSpPr>
            <p:cNvPr id="5" name="AutoShape 5"/>
            <p:cNvSpPr/>
            <p:nvPr/>
          </p:nvSpPr>
          <p:spPr>
            <a:xfrm>
              <a:off x="0" y="10888100"/>
              <a:ext cx="631036" cy="630800"/>
            </a:xfrm>
            <a:prstGeom prst="rect">
              <a:avLst/>
            </a:prstGeom>
            <a:solidFill>
              <a:srgbClr val="224187"/>
            </a:solidFill>
          </p:spPr>
        </p:sp>
        <p:sp>
          <p:nvSpPr>
            <p:cNvPr id="6" name="AutoShape 6"/>
            <p:cNvSpPr/>
            <p:nvPr/>
          </p:nvSpPr>
          <p:spPr>
            <a:xfrm>
              <a:off x="20057259" y="0"/>
              <a:ext cx="1583541" cy="1582949"/>
            </a:xfrm>
            <a:prstGeom prst="rect">
              <a:avLst/>
            </a:prstGeom>
            <a:solidFill>
              <a:srgbClr val="224187"/>
            </a:solidFill>
          </p:spPr>
        </p:sp>
        <p:sp>
          <p:nvSpPr>
            <p:cNvPr id="7" name="TextBox 7"/>
            <p:cNvSpPr txBox="1"/>
            <p:nvPr/>
          </p:nvSpPr>
          <p:spPr>
            <a:xfrm>
              <a:off x="0" y="9525"/>
              <a:ext cx="16525924" cy="841000"/>
            </a:xfrm>
            <a:prstGeom prst="rect">
              <a:avLst/>
            </a:prstGeom>
          </p:spPr>
          <p:txBody>
            <a:bodyPr lIns="0" tIns="0" rIns="0" bIns="0" rtlCol="0" anchor="t">
              <a:spAutoFit/>
            </a:bodyPr>
            <a:lstStyle/>
            <a:p>
              <a:pPr>
                <a:lnSpc>
                  <a:spcPts val="5160"/>
                </a:lnSpc>
              </a:pPr>
              <a:r>
                <a:rPr lang="en-US" sz="4300" spc="343" dirty="0">
                  <a:solidFill>
                    <a:srgbClr val="224187"/>
                  </a:solidFill>
                  <a:latin typeface="Tex Gyre Adventor Bold" charset="-52"/>
                </a:rPr>
                <a:t>ОРГАНИЗАЦИОННАЯ РАБОТА</a:t>
              </a:r>
            </a:p>
          </p:txBody>
        </p:sp>
        <p:sp>
          <p:nvSpPr>
            <p:cNvPr id="8" name="AutoShape 8"/>
            <p:cNvSpPr/>
            <p:nvPr/>
          </p:nvSpPr>
          <p:spPr>
            <a:xfrm>
              <a:off x="0" y="1358900"/>
              <a:ext cx="1143000" cy="203200"/>
            </a:xfrm>
            <a:prstGeom prst="rect">
              <a:avLst/>
            </a:prstGeom>
            <a:solidFill>
              <a:srgbClr val="224187"/>
            </a:solidFill>
          </p:spPr>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7F8F3"/>
        </a:solidFill>
        <a:effectLst/>
      </p:bgPr>
    </p:bg>
    <p:spTree>
      <p:nvGrpSpPr>
        <p:cNvPr id="1" name=""/>
        <p:cNvGrpSpPr/>
        <p:nvPr/>
      </p:nvGrpSpPr>
      <p:grpSpPr>
        <a:xfrm>
          <a:off x="0" y="0"/>
          <a:ext cx="0" cy="0"/>
          <a:chOff x="0" y="0"/>
          <a:chExt cx="0" cy="0"/>
        </a:xfrm>
      </p:grpSpPr>
      <p:sp>
        <p:nvSpPr>
          <p:cNvPr id="2" name="TextBox 2"/>
          <p:cNvSpPr txBox="1"/>
          <p:nvPr/>
        </p:nvSpPr>
        <p:spPr>
          <a:xfrm>
            <a:off x="990600" y="2095500"/>
            <a:ext cx="16230600" cy="809709"/>
          </a:xfrm>
          <a:prstGeom prst="rect">
            <a:avLst/>
          </a:prstGeom>
        </p:spPr>
        <p:txBody>
          <a:bodyPr lIns="0" tIns="0" rIns="0" bIns="0" rtlCol="0" anchor="t">
            <a:spAutoFit/>
          </a:bodyPr>
          <a:lstStyle/>
          <a:p>
            <a:pPr indent="457200" algn="just">
              <a:lnSpc>
                <a:spcPts val="3300"/>
              </a:lnSpc>
            </a:pPr>
            <a:r>
              <a:rPr lang="en-US" sz="2200" dirty="0">
                <a:solidFill>
                  <a:srgbClr val="000000"/>
                </a:solidFill>
                <a:latin typeface="Tex Gyre Adventor" charset="-52"/>
              </a:rPr>
              <a:t>В соответствии со статистическими отчётами ППОО за отчетный период численность работающих на предприятиях и численность членов Профавиа менялась следующим образом:</a:t>
            </a:r>
          </a:p>
        </p:txBody>
      </p:sp>
      <p:sp>
        <p:nvSpPr>
          <p:cNvPr id="3" name="TextBox 3"/>
          <p:cNvSpPr txBox="1"/>
          <p:nvPr/>
        </p:nvSpPr>
        <p:spPr>
          <a:xfrm>
            <a:off x="11067650" y="9136499"/>
            <a:ext cx="6191650" cy="359073"/>
          </a:xfrm>
          <a:prstGeom prst="rect">
            <a:avLst/>
          </a:prstGeom>
        </p:spPr>
        <p:txBody>
          <a:bodyPr lIns="0" tIns="0" rIns="0" bIns="0" rtlCol="0" anchor="t">
            <a:spAutoFit/>
          </a:bodyPr>
          <a:lstStyle/>
          <a:p>
            <a:pPr algn="r">
              <a:lnSpc>
                <a:spcPts val="2769"/>
              </a:lnSpc>
            </a:pPr>
            <a:r>
              <a:rPr lang="en-US" sz="2000" spc="197" dirty="0">
                <a:solidFill>
                  <a:srgbClr val="224187"/>
                </a:solidFill>
                <a:latin typeface="Tex Gyre Adventor" charset="-52"/>
              </a:rPr>
              <a:t>МГО ПРОФАВИА</a:t>
            </a:r>
          </a:p>
        </p:txBody>
      </p:sp>
      <p:sp>
        <p:nvSpPr>
          <p:cNvPr id="4" name="AutoShape 4"/>
          <p:cNvSpPr/>
          <p:nvPr/>
        </p:nvSpPr>
        <p:spPr>
          <a:xfrm>
            <a:off x="1028700" y="8989987"/>
            <a:ext cx="473277" cy="473100"/>
          </a:xfrm>
          <a:prstGeom prst="rect">
            <a:avLst/>
          </a:prstGeom>
          <a:solidFill>
            <a:srgbClr val="224187"/>
          </a:solidFill>
        </p:spPr>
      </p:sp>
      <p:sp>
        <p:nvSpPr>
          <p:cNvPr id="5" name="AutoShape 5"/>
          <p:cNvSpPr/>
          <p:nvPr/>
        </p:nvSpPr>
        <p:spPr>
          <a:xfrm>
            <a:off x="16071645" y="823912"/>
            <a:ext cx="1187655" cy="1187212"/>
          </a:xfrm>
          <a:prstGeom prst="rect">
            <a:avLst/>
          </a:prstGeom>
          <a:solidFill>
            <a:srgbClr val="224187"/>
          </a:solidFill>
        </p:spPr>
      </p:sp>
      <p:sp>
        <p:nvSpPr>
          <p:cNvPr id="6" name="TextBox 6"/>
          <p:cNvSpPr txBox="1"/>
          <p:nvPr/>
        </p:nvSpPr>
        <p:spPr>
          <a:xfrm>
            <a:off x="1028700" y="833437"/>
            <a:ext cx="12394443" cy="630750"/>
          </a:xfrm>
          <a:prstGeom prst="rect">
            <a:avLst/>
          </a:prstGeom>
        </p:spPr>
        <p:txBody>
          <a:bodyPr lIns="0" tIns="0" rIns="0" bIns="0" rtlCol="0" anchor="t">
            <a:spAutoFit/>
          </a:bodyPr>
          <a:lstStyle/>
          <a:p>
            <a:pPr>
              <a:lnSpc>
                <a:spcPts val="5160"/>
              </a:lnSpc>
            </a:pPr>
            <a:r>
              <a:rPr lang="en-US" sz="4300" spc="343" dirty="0">
                <a:solidFill>
                  <a:srgbClr val="224187"/>
                </a:solidFill>
                <a:latin typeface="Tex Gyre Adventor Bold" charset="-52"/>
              </a:rPr>
              <a:t>ОРГАНИЗАЦИОННАЯ РАБОТА</a:t>
            </a:r>
          </a:p>
        </p:txBody>
      </p:sp>
      <p:sp>
        <p:nvSpPr>
          <p:cNvPr id="7" name="AutoShape 7"/>
          <p:cNvSpPr/>
          <p:nvPr/>
        </p:nvSpPr>
        <p:spPr>
          <a:xfrm>
            <a:off x="1028700" y="1843087"/>
            <a:ext cx="857250" cy="152400"/>
          </a:xfrm>
          <a:prstGeom prst="rect">
            <a:avLst/>
          </a:prstGeom>
          <a:solidFill>
            <a:srgbClr val="224187"/>
          </a:solidFill>
        </p:spPr>
      </p:sp>
      <p:sp>
        <p:nvSpPr>
          <p:cNvPr id="8" name="TextBox 8"/>
          <p:cNvSpPr txBox="1"/>
          <p:nvPr/>
        </p:nvSpPr>
        <p:spPr>
          <a:xfrm>
            <a:off x="9448800" y="3390900"/>
            <a:ext cx="7810500" cy="2962349"/>
          </a:xfrm>
          <a:prstGeom prst="rect">
            <a:avLst/>
          </a:prstGeom>
        </p:spPr>
        <p:txBody>
          <a:bodyPr wrap="square" lIns="0" tIns="0" rIns="0" bIns="0" rtlCol="0" anchor="t">
            <a:spAutoFit/>
          </a:bodyPr>
          <a:lstStyle/>
          <a:p>
            <a:pPr indent="457200" algn="just">
              <a:lnSpc>
                <a:spcPts val="3299"/>
              </a:lnSpc>
            </a:pPr>
            <a:r>
              <a:rPr lang="en-US" sz="2200" dirty="0">
                <a:solidFill>
                  <a:srgbClr val="000000"/>
                </a:solidFill>
                <a:latin typeface="Tex Gyre Adventor" charset="-52"/>
              </a:rPr>
              <a:t>Количество работающих в организациях отрасли в Москве на 1 января 2021 года 52 178 </a:t>
            </a:r>
            <a:r>
              <a:rPr lang="en-US" sz="2200" dirty="0" smtClean="0">
                <a:solidFill>
                  <a:srgbClr val="000000"/>
                </a:solidFill>
                <a:latin typeface="Tex Gyre Adventor" charset="-52"/>
              </a:rPr>
              <a:t> </a:t>
            </a:r>
            <a:r>
              <a:rPr lang="en-US" sz="2200" dirty="0">
                <a:solidFill>
                  <a:srgbClr val="000000"/>
                </a:solidFill>
                <a:latin typeface="Tex Gyre Adventor" charset="-52"/>
              </a:rPr>
              <a:t>человек (в 2016 - 59 821), снижение на 12,78%; </a:t>
            </a:r>
            <a:endParaRPr lang="ru-RU" sz="2200" dirty="0" smtClean="0">
              <a:solidFill>
                <a:srgbClr val="000000"/>
              </a:solidFill>
              <a:latin typeface="Tex Gyre Adventor" charset="-52"/>
            </a:endParaRPr>
          </a:p>
          <a:p>
            <a:pPr indent="457200" algn="just">
              <a:lnSpc>
                <a:spcPts val="3299"/>
              </a:lnSpc>
              <a:buFontTx/>
              <a:buChar char="-"/>
            </a:pPr>
            <a:r>
              <a:rPr lang="en-US" sz="2200" dirty="0" smtClean="0">
                <a:solidFill>
                  <a:srgbClr val="000000"/>
                </a:solidFill>
                <a:latin typeface="Tex Gyre Adventor" charset="-52"/>
              </a:rPr>
              <a:t>членов </a:t>
            </a:r>
            <a:r>
              <a:rPr lang="en-US" sz="2200" dirty="0">
                <a:solidFill>
                  <a:srgbClr val="000000"/>
                </a:solidFill>
                <a:latin typeface="Tex Gyre Adventor" charset="-52"/>
              </a:rPr>
              <a:t>Профавиа (среди работающих) - 15 899 человека (в 2016 - 21 582), снижение на 26,33%. </a:t>
            </a:r>
            <a:endParaRPr lang="ru-RU" sz="2200" dirty="0" smtClean="0">
              <a:solidFill>
                <a:srgbClr val="000000"/>
              </a:solidFill>
              <a:latin typeface="Tex Gyre Adventor" charset="-52"/>
            </a:endParaRPr>
          </a:p>
          <a:p>
            <a:pPr indent="457200" algn="just">
              <a:lnSpc>
                <a:spcPts val="3299"/>
              </a:lnSpc>
            </a:pPr>
            <a:r>
              <a:rPr lang="en-US" sz="2200" dirty="0" smtClean="0">
                <a:solidFill>
                  <a:srgbClr val="000000"/>
                </a:solidFill>
                <a:latin typeface="Tex Gyre Adventor" charset="-52"/>
              </a:rPr>
              <a:t>Процент </a:t>
            </a:r>
            <a:r>
              <a:rPr lang="en-US" sz="2200" dirty="0">
                <a:solidFill>
                  <a:srgbClr val="000000"/>
                </a:solidFill>
                <a:latin typeface="Tex Gyre Adventor" charset="-52"/>
              </a:rPr>
              <a:t>охвата профсоюзным членством среди работающих составляет 30,47% (в 2016 – 36,1%). </a:t>
            </a:r>
          </a:p>
        </p:txBody>
      </p:sp>
      <p:graphicFrame>
        <p:nvGraphicFramePr>
          <p:cNvPr id="10" name="Диаграмма 9"/>
          <p:cNvGraphicFramePr>
            <a:graphicFrameLocks/>
          </p:cNvGraphicFramePr>
          <p:nvPr/>
        </p:nvGraphicFramePr>
        <p:xfrm>
          <a:off x="990600" y="3238500"/>
          <a:ext cx="7848600" cy="5943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7F8F3"/>
        </a:solidFill>
        <a:effectLst/>
      </p:bgPr>
    </p:bg>
    <p:spTree>
      <p:nvGrpSpPr>
        <p:cNvPr id="1" name=""/>
        <p:cNvGrpSpPr/>
        <p:nvPr/>
      </p:nvGrpSpPr>
      <p:grpSpPr>
        <a:xfrm>
          <a:off x="0" y="0"/>
          <a:ext cx="0" cy="0"/>
          <a:chOff x="0" y="0"/>
          <a:chExt cx="0" cy="0"/>
        </a:xfrm>
      </p:grpSpPr>
      <p:sp>
        <p:nvSpPr>
          <p:cNvPr id="2" name="TextBox 2"/>
          <p:cNvSpPr txBox="1"/>
          <p:nvPr/>
        </p:nvSpPr>
        <p:spPr>
          <a:xfrm>
            <a:off x="990600" y="2171700"/>
            <a:ext cx="16230600" cy="6347892"/>
          </a:xfrm>
          <a:prstGeom prst="rect">
            <a:avLst/>
          </a:prstGeom>
        </p:spPr>
        <p:txBody>
          <a:bodyPr lIns="0" tIns="0" rIns="0" bIns="0" rtlCol="0" anchor="t">
            <a:spAutoFit/>
          </a:bodyPr>
          <a:lstStyle/>
          <a:p>
            <a:pPr indent="457200" algn="just">
              <a:lnSpc>
                <a:spcPts val="3299"/>
              </a:lnSpc>
            </a:pPr>
            <a:r>
              <a:rPr lang="en-US" sz="2200" dirty="0" smtClean="0">
                <a:solidFill>
                  <a:srgbClr val="000000"/>
                </a:solidFill>
                <a:latin typeface="Tex Gyre Adventor" charset="-52"/>
              </a:rPr>
              <a:t>В </a:t>
            </a:r>
            <a:r>
              <a:rPr lang="en-US" sz="2200" dirty="0">
                <a:solidFill>
                  <a:srgbClr val="000000"/>
                </a:solidFill>
                <a:latin typeface="Tex Gyre Adventor" charset="-52"/>
              </a:rPr>
              <a:t>настоящий момент всего 3 ППОО предприятий имеют профсоюзное членство среди работников выше 50</a:t>
            </a:r>
            <a:r>
              <a:rPr lang="en-US" sz="2200" dirty="0" smtClean="0">
                <a:solidFill>
                  <a:srgbClr val="000000"/>
                </a:solidFill>
                <a:latin typeface="Tex Gyre Adventor" charset="-52"/>
              </a:rPr>
              <a:t>%.</a:t>
            </a:r>
            <a:endParaRPr lang="ru-RU" sz="2200" dirty="0" smtClean="0">
              <a:solidFill>
                <a:srgbClr val="000000"/>
              </a:solidFill>
              <a:latin typeface="Tex Gyre Adventor"/>
            </a:endParaRPr>
          </a:p>
          <a:p>
            <a:pPr indent="457200" algn="just">
              <a:lnSpc>
                <a:spcPts val="3299"/>
              </a:lnSpc>
            </a:pPr>
            <a:endParaRPr lang="en-US" sz="2200" dirty="0">
              <a:solidFill>
                <a:srgbClr val="000000"/>
              </a:solidFill>
              <a:latin typeface="Tex Gyre Adventor" charset="-52"/>
            </a:endParaRPr>
          </a:p>
          <a:p>
            <a:pPr indent="457200" algn="just">
              <a:lnSpc>
                <a:spcPts val="3299"/>
              </a:lnSpc>
            </a:pPr>
            <a:r>
              <a:rPr lang="en-US" sz="2200" dirty="0" smtClean="0">
                <a:solidFill>
                  <a:srgbClr val="000000"/>
                </a:solidFill>
                <a:latin typeface="Tex Gyre Adventor" charset="-52"/>
              </a:rPr>
              <a:t>В </a:t>
            </a:r>
            <a:r>
              <a:rPr lang="en-US" sz="2200" dirty="0">
                <a:solidFill>
                  <a:srgbClr val="000000"/>
                </a:solidFill>
                <a:latin typeface="Tex Gyre Adventor" charset="-52"/>
              </a:rPr>
              <a:t>ходе отчетного периода представители МГО Профавиа принимали участие в массовых первомайских акциях профсоюзов, а также мероприятиях Всемирного дня действий профсоюзов «За достойный труд!». </a:t>
            </a:r>
          </a:p>
          <a:p>
            <a:pPr indent="457200" algn="just">
              <a:lnSpc>
                <a:spcPts val="3299"/>
              </a:lnSpc>
            </a:pPr>
            <a:r>
              <a:rPr lang="en-US" sz="2200" dirty="0" smtClean="0">
                <a:solidFill>
                  <a:srgbClr val="000000"/>
                </a:solidFill>
                <a:latin typeface="Tex Gyre Adventor" charset="-52"/>
              </a:rPr>
              <a:t>За </a:t>
            </a:r>
            <a:r>
              <a:rPr lang="en-US" sz="2200" dirty="0">
                <a:solidFill>
                  <a:srgbClr val="000000"/>
                </a:solidFill>
                <a:latin typeface="Tex Gyre Adventor" charset="-52"/>
              </a:rPr>
              <a:t>отчетный период было проведено  30 заседаний Городского комитета МГО Профавиа, 42 заседания Президиума, </a:t>
            </a:r>
            <a:r>
              <a:rPr lang="ru-RU" sz="2200" dirty="0" smtClean="0">
                <a:solidFill>
                  <a:srgbClr val="000000"/>
                </a:solidFill>
                <a:latin typeface="Tex Gyre Adventor" charset="-52"/>
              </a:rPr>
              <a:t>  </a:t>
            </a:r>
            <a:r>
              <a:rPr lang="en-US" sz="2200" dirty="0" smtClean="0">
                <a:solidFill>
                  <a:srgbClr val="000000"/>
                </a:solidFill>
                <a:latin typeface="Tex Gyre Adventor" charset="-52"/>
              </a:rPr>
              <a:t>50 </a:t>
            </a:r>
            <a:r>
              <a:rPr lang="en-US" sz="2200" dirty="0">
                <a:solidFill>
                  <a:srgbClr val="000000"/>
                </a:solidFill>
                <a:latin typeface="Tex Gyre Adventor" charset="-52"/>
              </a:rPr>
              <a:t>совещаний с Председателями ППОО. </a:t>
            </a:r>
          </a:p>
          <a:p>
            <a:pPr indent="457200" algn="just">
              <a:lnSpc>
                <a:spcPts val="3299"/>
              </a:lnSpc>
            </a:pPr>
            <a:endParaRPr sz="2200" dirty="0">
              <a:latin typeface="Tex Gyre Adventor"/>
            </a:endParaRPr>
          </a:p>
          <a:p>
            <a:pPr indent="457200" algn="just">
              <a:lnSpc>
                <a:spcPts val="3299"/>
              </a:lnSpc>
            </a:pPr>
            <a:r>
              <a:rPr lang="en-US" sz="2200" dirty="0">
                <a:solidFill>
                  <a:srgbClr val="000000"/>
                </a:solidFill>
                <a:latin typeface="Tex Gyre Adventor" charset="-52"/>
              </a:rPr>
              <a:t>Важным направлением в работе МГО Профавиа является обучение профсоюзных кадров и профактива, которое проводилось на базе учебных центров МФП, ЦК Профавиа, школ профсоюзного актива, в которых за отчетный период прошли обучение 3 275 человек. По сравнению с 2016 годом количество прошедших обучение увеличилось в 2 раза. </a:t>
            </a:r>
          </a:p>
          <a:p>
            <a:pPr indent="457200" algn="just">
              <a:lnSpc>
                <a:spcPts val="3299"/>
              </a:lnSpc>
            </a:pPr>
            <a:endParaRPr sz="2200" dirty="0">
              <a:latin typeface="Tex Gyre Adventor"/>
            </a:endParaRPr>
          </a:p>
          <a:p>
            <a:pPr indent="457200" algn="just">
              <a:lnSpc>
                <a:spcPts val="3300"/>
              </a:lnSpc>
            </a:pPr>
            <a:r>
              <a:rPr lang="en-US" sz="2200" dirty="0">
                <a:solidFill>
                  <a:srgbClr val="000000"/>
                </a:solidFill>
                <a:latin typeface="Tex Gyre Adventor" charset="-52"/>
              </a:rPr>
              <a:t>По инициативе первичных профсоюзных общественных организаций, МГО Профавиа, ходатайствам Президиума МГО Профавиа перед вышестоящими профсоюзными организациями, за активную работу в профсоюзе, за сотрудничество  </a:t>
            </a:r>
            <a:r>
              <a:rPr lang="ru-RU" sz="2200" dirty="0" smtClean="0">
                <a:solidFill>
                  <a:srgbClr val="000000"/>
                </a:solidFill>
                <a:latin typeface="Tex Gyre Adventor" charset="-52"/>
              </a:rPr>
              <a:t>      </a:t>
            </a:r>
            <a:r>
              <a:rPr lang="en-US" sz="2200" dirty="0" smtClean="0">
                <a:solidFill>
                  <a:srgbClr val="000000"/>
                </a:solidFill>
                <a:latin typeface="Tex Gyre Adventor" charset="-52"/>
              </a:rPr>
              <a:t>в </a:t>
            </a:r>
            <a:r>
              <a:rPr lang="en-US" sz="2200" dirty="0">
                <a:solidFill>
                  <a:srgbClr val="000000"/>
                </a:solidFill>
                <a:latin typeface="Tex Gyre Adventor" charset="-52"/>
              </a:rPr>
              <a:t>области социального партнерства и к юбилейным датам, за отчетный период были награждены профсоюзными наградами 3 250 членов </a:t>
            </a:r>
            <a:r>
              <a:rPr lang="ru-RU" sz="2200" dirty="0" smtClean="0">
                <a:solidFill>
                  <a:srgbClr val="000000"/>
                </a:solidFill>
                <a:latin typeface="Tex Gyre Adventor" charset="-52"/>
              </a:rPr>
              <a:t>Профсоюза</a:t>
            </a:r>
            <a:r>
              <a:rPr lang="en-US" sz="2200" dirty="0" smtClean="0">
                <a:solidFill>
                  <a:srgbClr val="000000"/>
                </a:solidFill>
                <a:latin typeface="Tex Gyre Adventor" charset="-52"/>
              </a:rPr>
              <a:t> </a:t>
            </a:r>
            <a:r>
              <a:rPr lang="en-US" sz="2200" dirty="0">
                <a:solidFill>
                  <a:srgbClr val="000000"/>
                </a:solidFill>
                <a:latin typeface="Tex Gyre Adventor" charset="-52"/>
              </a:rPr>
              <a:t>и руководителей социальных партнеров.</a:t>
            </a:r>
          </a:p>
        </p:txBody>
      </p:sp>
      <p:sp>
        <p:nvSpPr>
          <p:cNvPr id="3" name="TextBox 3"/>
          <p:cNvSpPr txBox="1"/>
          <p:nvPr/>
        </p:nvSpPr>
        <p:spPr>
          <a:xfrm>
            <a:off x="11067650" y="9136499"/>
            <a:ext cx="6191650" cy="332142"/>
          </a:xfrm>
          <a:prstGeom prst="rect">
            <a:avLst/>
          </a:prstGeom>
        </p:spPr>
        <p:txBody>
          <a:bodyPr lIns="0" tIns="0" rIns="0" bIns="0" rtlCol="0" anchor="t">
            <a:spAutoFit/>
          </a:bodyPr>
          <a:lstStyle/>
          <a:p>
            <a:pPr algn="r">
              <a:lnSpc>
                <a:spcPts val="2769"/>
              </a:lnSpc>
            </a:pPr>
            <a:r>
              <a:rPr lang="en-US" sz="2000" spc="197" dirty="0">
                <a:solidFill>
                  <a:srgbClr val="224187"/>
                </a:solidFill>
                <a:latin typeface="Tex Gyre Adventor" charset="-52"/>
              </a:rPr>
              <a:t>МГО ПРОФАВИА</a:t>
            </a:r>
          </a:p>
        </p:txBody>
      </p:sp>
      <p:sp>
        <p:nvSpPr>
          <p:cNvPr id="4" name="AutoShape 4"/>
          <p:cNvSpPr/>
          <p:nvPr/>
        </p:nvSpPr>
        <p:spPr>
          <a:xfrm>
            <a:off x="1028700" y="8989987"/>
            <a:ext cx="473277" cy="473100"/>
          </a:xfrm>
          <a:prstGeom prst="rect">
            <a:avLst/>
          </a:prstGeom>
          <a:solidFill>
            <a:srgbClr val="224187"/>
          </a:solidFill>
        </p:spPr>
      </p:sp>
      <p:sp>
        <p:nvSpPr>
          <p:cNvPr id="5" name="AutoShape 5"/>
          <p:cNvSpPr/>
          <p:nvPr/>
        </p:nvSpPr>
        <p:spPr>
          <a:xfrm>
            <a:off x="16071645" y="823912"/>
            <a:ext cx="1187655" cy="1187212"/>
          </a:xfrm>
          <a:prstGeom prst="rect">
            <a:avLst/>
          </a:prstGeom>
          <a:solidFill>
            <a:srgbClr val="224187"/>
          </a:solidFill>
        </p:spPr>
      </p:sp>
      <p:sp>
        <p:nvSpPr>
          <p:cNvPr id="6" name="TextBox 6"/>
          <p:cNvSpPr txBox="1"/>
          <p:nvPr/>
        </p:nvSpPr>
        <p:spPr>
          <a:xfrm>
            <a:off x="1028700" y="833437"/>
            <a:ext cx="12394443" cy="630750"/>
          </a:xfrm>
          <a:prstGeom prst="rect">
            <a:avLst/>
          </a:prstGeom>
        </p:spPr>
        <p:txBody>
          <a:bodyPr lIns="0" tIns="0" rIns="0" bIns="0" rtlCol="0" anchor="t">
            <a:spAutoFit/>
          </a:bodyPr>
          <a:lstStyle/>
          <a:p>
            <a:pPr>
              <a:lnSpc>
                <a:spcPts val="5160"/>
              </a:lnSpc>
            </a:pPr>
            <a:r>
              <a:rPr lang="en-US" sz="4300" spc="343" dirty="0">
                <a:solidFill>
                  <a:srgbClr val="224187"/>
                </a:solidFill>
                <a:latin typeface="Tex Gyre Adventor Bold" charset="-52"/>
              </a:rPr>
              <a:t>ОРГАНИЗАЦИОННАЯ РАБОТА</a:t>
            </a:r>
          </a:p>
        </p:txBody>
      </p:sp>
      <p:sp>
        <p:nvSpPr>
          <p:cNvPr id="7" name="AutoShape 7"/>
          <p:cNvSpPr/>
          <p:nvPr/>
        </p:nvSpPr>
        <p:spPr>
          <a:xfrm>
            <a:off x="1028700" y="1843087"/>
            <a:ext cx="857250" cy="152400"/>
          </a:xfrm>
          <a:prstGeom prst="rect">
            <a:avLst/>
          </a:prstGeom>
          <a:solidFill>
            <a:srgbClr val="224187"/>
          </a:solidFill>
        </p:spPr>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7F8F3"/>
        </a:solidFill>
        <a:effectLst/>
      </p:bgPr>
    </p:bg>
    <p:spTree>
      <p:nvGrpSpPr>
        <p:cNvPr id="1" name=""/>
        <p:cNvGrpSpPr/>
        <p:nvPr/>
      </p:nvGrpSpPr>
      <p:grpSpPr>
        <a:xfrm>
          <a:off x="0" y="0"/>
          <a:ext cx="0" cy="0"/>
          <a:chOff x="0" y="0"/>
          <a:chExt cx="0" cy="0"/>
        </a:xfrm>
      </p:grpSpPr>
      <p:sp>
        <p:nvSpPr>
          <p:cNvPr id="2" name="TextBox 2"/>
          <p:cNvSpPr txBox="1"/>
          <p:nvPr/>
        </p:nvSpPr>
        <p:spPr>
          <a:xfrm>
            <a:off x="990600" y="2171700"/>
            <a:ext cx="16230600" cy="7152664"/>
          </a:xfrm>
          <a:prstGeom prst="rect">
            <a:avLst/>
          </a:prstGeom>
        </p:spPr>
        <p:txBody>
          <a:bodyPr lIns="0" tIns="0" rIns="0" bIns="0" rtlCol="0" anchor="t">
            <a:spAutoFit/>
          </a:bodyPr>
          <a:lstStyle/>
          <a:p>
            <a:pPr indent="457200" algn="just">
              <a:lnSpc>
                <a:spcPts val="3299"/>
              </a:lnSpc>
            </a:pPr>
            <a:r>
              <a:rPr lang="ru-RU" sz="2200" dirty="0" smtClean="0">
                <a:solidFill>
                  <a:srgbClr val="000000"/>
                </a:solidFill>
                <a:latin typeface="Tex Gyre Adventor"/>
              </a:rPr>
              <a:t>Финансовая  работа МГО Профавиа в отчетный период осуществлялась в соответствии с  требованиями  финансовой отчетности, Налогового и Бюджетного Кодексов РФ, Правил Бухгалтерского учета.</a:t>
            </a:r>
          </a:p>
          <a:p>
            <a:pPr indent="457200" algn="just">
              <a:lnSpc>
                <a:spcPts val="3299"/>
              </a:lnSpc>
            </a:pPr>
            <a:r>
              <a:rPr lang="ru-RU" sz="2200" dirty="0" smtClean="0">
                <a:solidFill>
                  <a:srgbClr val="000000"/>
                </a:solidFill>
                <a:latin typeface="Tex Gyre Adventor"/>
              </a:rPr>
              <a:t>Особое внимание уделялось укреплению финансовой дисциплины по соблюдению сроков и объемов перечисления членских взносов.</a:t>
            </a:r>
          </a:p>
          <a:p>
            <a:pPr indent="457200" algn="just">
              <a:lnSpc>
                <a:spcPts val="3299"/>
              </a:lnSpc>
            </a:pPr>
            <a:r>
              <a:rPr lang="ru-RU" sz="2200" dirty="0" smtClean="0">
                <a:solidFill>
                  <a:srgbClr val="000000"/>
                </a:solidFill>
                <a:latin typeface="Tex Gyre Adventor"/>
              </a:rPr>
              <a:t>Основным источником формирования средств профсоюза в отчетный период были и остаются членские профсоюзные взносы.</a:t>
            </a:r>
          </a:p>
          <a:p>
            <a:pPr indent="457200" algn="just">
              <a:lnSpc>
                <a:spcPts val="3299"/>
              </a:lnSpc>
            </a:pPr>
            <a:r>
              <a:rPr lang="ru-RU" sz="2200" dirty="0" smtClean="0">
                <a:solidFill>
                  <a:srgbClr val="000000"/>
                </a:solidFill>
                <a:latin typeface="Tex Gyre Adventor"/>
              </a:rPr>
              <a:t>Размер и порядок уплаты членских взносов  в МГО Профавиа устанавливалось Постановлением Городского комитета  МГО Профавиа (Постановление № 14-1 от 18.12.2013г.). </a:t>
            </a:r>
          </a:p>
          <a:p>
            <a:pPr indent="457200" algn="just">
              <a:lnSpc>
                <a:spcPts val="3299"/>
              </a:lnSpc>
            </a:pPr>
            <a:r>
              <a:rPr lang="ru-RU" sz="2200" dirty="0" smtClean="0">
                <a:latin typeface="Tex Gyre Adventor"/>
              </a:rPr>
              <a:t>Членские взносы распределяются следующим образом: ППОО – 73%, МГО Профавиа – 15,5%, ЦК Профавиа – 6,5%, МФП – 5%.</a:t>
            </a:r>
          </a:p>
          <a:p>
            <a:pPr indent="457200" algn="just">
              <a:lnSpc>
                <a:spcPts val="3299"/>
              </a:lnSpc>
            </a:pPr>
            <a:r>
              <a:rPr lang="ru-RU" sz="2200" dirty="0" smtClean="0">
                <a:latin typeface="Tex Gyre Adventor"/>
              </a:rPr>
              <a:t>В течение 2016-2020 годов Контрольно-Ревизионной комиссией МГО Профавиа было проведено 15  проверок  членских организаций по достоверности предоставления финансовых отчетов. Были проанализированы первичные финансовые документы. Проверенным организациям даны соответствующие рекомендации  по устранению выявленных недостатков.</a:t>
            </a:r>
          </a:p>
          <a:p>
            <a:pPr indent="457200" algn="just">
              <a:lnSpc>
                <a:spcPts val="3299"/>
              </a:lnSpc>
            </a:pPr>
            <a:r>
              <a:rPr lang="ru-RU" sz="2200" dirty="0" smtClean="0">
                <a:latin typeface="Tex Gyre Adventor"/>
              </a:rPr>
              <a:t>При ежегодном формировании Сметы МГО Профавиа учитывались следующие факторы:</a:t>
            </a:r>
          </a:p>
          <a:p>
            <a:pPr marL="1427163" indent="736600" algn="just">
              <a:lnSpc>
                <a:spcPts val="3299"/>
              </a:lnSpc>
              <a:buFont typeface="Wingdings" pitchFamily="2" charset="2"/>
              <a:buChar char="§"/>
            </a:pPr>
            <a:r>
              <a:rPr lang="ru-RU" sz="2200" dirty="0" smtClean="0">
                <a:latin typeface="Tex Gyre Adventor"/>
              </a:rPr>
              <a:t>фактическое поступление профсоюзных взносов;</a:t>
            </a:r>
          </a:p>
          <a:p>
            <a:pPr marL="1427163" indent="736600" algn="just">
              <a:lnSpc>
                <a:spcPts val="3299"/>
              </a:lnSpc>
              <a:buFont typeface="Wingdings" pitchFamily="2" charset="2"/>
              <a:buChar char="§"/>
            </a:pPr>
            <a:r>
              <a:rPr lang="ru-RU" sz="2200" dirty="0" smtClean="0">
                <a:latin typeface="Tex Gyre Adventor"/>
              </a:rPr>
              <a:t>сложившиеся показатели доходов и расходов на протяжении последних лет;</a:t>
            </a:r>
          </a:p>
          <a:p>
            <a:pPr marL="1427163" indent="736600" algn="just">
              <a:lnSpc>
                <a:spcPts val="3299"/>
              </a:lnSpc>
              <a:buFont typeface="Wingdings" pitchFamily="2" charset="2"/>
              <a:buChar char="§"/>
            </a:pPr>
            <a:r>
              <a:rPr lang="ru-RU" sz="2200" dirty="0" smtClean="0">
                <a:latin typeface="Tex Gyre Adventor"/>
              </a:rPr>
              <a:t>приоритеты в направлениях деятельности МГО Профавиа.</a:t>
            </a:r>
            <a:endParaRPr lang="en-US" sz="2200" dirty="0">
              <a:solidFill>
                <a:srgbClr val="000000"/>
              </a:solidFill>
              <a:latin typeface="Tex Gyre Adventor" charset="-52"/>
            </a:endParaRPr>
          </a:p>
        </p:txBody>
      </p:sp>
      <p:sp>
        <p:nvSpPr>
          <p:cNvPr id="3" name="TextBox 3"/>
          <p:cNvSpPr txBox="1"/>
          <p:nvPr/>
        </p:nvSpPr>
        <p:spPr>
          <a:xfrm>
            <a:off x="11067650" y="9136499"/>
            <a:ext cx="6191650" cy="332142"/>
          </a:xfrm>
          <a:prstGeom prst="rect">
            <a:avLst/>
          </a:prstGeom>
        </p:spPr>
        <p:txBody>
          <a:bodyPr lIns="0" tIns="0" rIns="0" bIns="0" rtlCol="0" anchor="t">
            <a:spAutoFit/>
          </a:bodyPr>
          <a:lstStyle/>
          <a:p>
            <a:pPr algn="r">
              <a:lnSpc>
                <a:spcPts val="2769"/>
              </a:lnSpc>
            </a:pPr>
            <a:r>
              <a:rPr lang="en-US" sz="2000" spc="197" dirty="0">
                <a:solidFill>
                  <a:srgbClr val="224187"/>
                </a:solidFill>
                <a:latin typeface="Tex Gyre Adventor" charset="-52"/>
              </a:rPr>
              <a:t>МГО ПРОФАВИА</a:t>
            </a:r>
          </a:p>
        </p:txBody>
      </p:sp>
      <p:sp>
        <p:nvSpPr>
          <p:cNvPr id="4" name="AutoShape 4"/>
          <p:cNvSpPr/>
          <p:nvPr/>
        </p:nvSpPr>
        <p:spPr>
          <a:xfrm>
            <a:off x="1028700" y="8989987"/>
            <a:ext cx="473277" cy="473100"/>
          </a:xfrm>
          <a:prstGeom prst="rect">
            <a:avLst/>
          </a:prstGeom>
          <a:solidFill>
            <a:srgbClr val="224187"/>
          </a:solidFill>
        </p:spPr>
      </p:sp>
      <p:sp>
        <p:nvSpPr>
          <p:cNvPr id="5" name="AutoShape 5"/>
          <p:cNvSpPr/>
          <p:nvPr/>
        </p:nvSpPr>
        <p:spPr>
          <a:xfrm>
            <a:off x="16071645" y="823912"/>
            <a:ext cx="1187655" cy="1187212"/>
          </a:xfrm>
          <a:prstGeom prst="rect">
            <a:avLst/>
          </a:prstGeom>
          <a:solidFill>
            <a:srgbClr val="224187"/>
          </a:solidFill>
        </p:spPr>
      </p:sp>
      <p:sp>
        <p:nvSpPr>
          <p:cNvPr id="6" name="TextBox 6"/>
          <p:cNvSpPr txBox="1"/>
          <p:nvPr/>
        </p:nvSpPr>
        <p:spPr>
          <a:xfrm>
            <a:off x="1028700" y="833437"/>
            <a:ext cx="12394443" cy="625620"/>
          </a:xfrm>
          <a:prstGeom prst="rect">
            <a:avLst/>
          </a:prstGeom>
        </p:spPr>
        <p:txBody>
          <a:bodyPr lIns="0" tIns="0" rIns="0" bIns="0" rtlCol="0" anchor="t">
            <a:spAutoFit/>
          </a:bodyPr>
          <a:lstStyle/>
          <a:p>
            <a:pPr>
              <a:lnSpc>
                <a:spcPts val="5160"/>
              </a:lnSpc>
            </a:pPr>
            <a:r>
              <a:rPr lang="ru-RU" sz="4300" spc="343" dirty="0" smtClean="0">
                <a:solidFill>
                  <a:srgbClr val="224187"/>
                </a:solidFill>
                <a:latin typeface="Tex Gyre Adventor Bold" charset="-52"/>
              </a:rPr>
              <a:t>ФИНАНСОВАЯ </a:t>
            </a:r>
            <a:r>
              <a:rPr lang="en-US" sz="4300" spc="343" dirty="0" smtClean="0">
                <a:solidFill>
                  <a:srgbClr val="224187"/>
                </a:solidFill>
                <a:latin typeface="Tex Gyre Adventor Bold" charset="-52"/>
              </a:rPr>
              <a:t>РАБОТА</a:t>
            </a:r>
            <a:endParaRPr lang="en-US" sz="4300" spc="343" dirty="0">
              <a:solidFill>
                <a:srgbClr val="224187"/>
              </a:solidFill>
              <a:latin typeface="Tex Gyre Adventor Bold" charset="-52"/>
            </a:endParaRPr>
          </a:p>
        </p:txBody>
      </p:sp>
      <p:sp>
        <p:nvSpPr>
          <p:cNvPr id="7" name="AutoShape 7"/>
          <p:cNvSpPr/>
          <p:nvPr/>
        </p:nvSpPr>
        <p:spPr>
          <a:xfrm>
            <a:off x="1028700" y="1843087"/>
            <a:ext cx="857250" cy="152400"/>
          </a:xfrm>
          <a:prstGeom prst="rect">
            <a:avLst/>
          </a:prstGeom>
          <a:solidFill>
            <a:srgbClr val="224187"/>
          </a:solidFill>
        </p:spPr>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7F8F3"/>
        </a:solidFill>
        <a:effectLst/>
      </p:bgPr>
    </p:bg>
    <p:spTree>
      <p:nvGrpSpPr>
        <p:cNvPr id="1" name=""/>
        <p:cNvGrpSpPr/>
        <p:nvPr/>
      </p:nvGrpSpPr>
      <p:grpSpPr>
        <a:xfrm>
          <a:off x="0" y="0"/>
          <a:ext cx="0" cy="0"/>
          <a:chOff x="0" y="0"/>
          <a:chExt cx="0" cy="0"/>
        </a:xfrm>
      </p:grpSpPr>
      <p:sp>
        <p:nvSpPr>
          <p:cNvPr id="2" name="TextBox 2"/>
          <p:cNvSpPr txBox="1"/>
          <p:nvPr/>
        </p:nvSpPr>
        <p:spPr>
          <a:xfrm>
            <a:off x="990600" y="2171700"/>
            <a:ext cx="16230600" cy="2115964"/>
          </a:xfrm>
          <a:prstGeom prst="rect">
            <a:avLst/>
          </a:prstGeom>
        </p:spPr>
        <p:txBody>
          <a:bodyPr lIns="0" tIns="0" rIns="0" bIns="0" rtlCol="0" anchor="t">
            <a:spAutoFit/>
          </a:bodyPr>
          <a:lstStyle/>
          <a:p>
            <a:pPr indent="457200" algn="just">
              <a:lnSpc>
                <a:spcPts val="3299"/>
              </a:lnSpc>
            </a:pPr>
            <a:r>
              <a:rPr lang="ru-RU" sz="2200" dirty="0" smtClean="0">
                <a:latin typeface="Tex Gyre Adventor"/>
              </a:rPr>
              <a:t>В отчетном периоде объем профсоюзных  взносов в связи с  уменьшением  численности членов  профсоюза уровень  сбора профвзносов значительно уменьшился.</a:t>
            </a:r>
          </a:p>
          <a:p>
            <a:pPr indent="457200" algn="just">
              <a:lnSpc>
                <a:spcPts val="3299"/>
              </a:lnSpc>
            </a:pPr>
            <a:r>
              <a:rPr lang="ru-RU" sz="2200" dirty="0" smtClean="0">
                <a:latin typeface="Tex Gyre Adventor"/>
              </a:rPr>
              <a:t>Наибольшие суммы профсоюзных взносов в МГО Профавиа поступили от ППОО АО «ОДК», АО «РСК «МиГ», АО «Гос МКБ «Вымпел» им. И.И. Торопова», ФГУП «ГосНИИАС», НЦВ и др. </a:t>
            </a:r>
          </a:p>
          <a:p>
            <a:pPr indent="457200" algn="just">
              <a:lnSpc>
                <a:spcPts val="3299"/>
              </a:lnSpc>
            </a:pPr>
            <a:r>
              <a:rPr lang="ru-RU" sz="2200" dirty="0" smtClean="0">
                <a:latin typeface="Tex Gyre Adventor"/>
              </a:rPr>
              <a:t>Доля перечислений профсоюзных взносов в МГО Профавиа:</a:t>
            </a:r>
            <a:endParaRPr lang="ru-RU" sz="2200" dirty="0" smtClean="0">
              <a:solidFill>
                <a:srgbClr val="000000"/>
              </a:solidFill>
              <a:latin typeface="Tex Gyre Adventor"/>
            </a:endParaRPr>
          </a:p>
        </p:txBody>
      </p:sp>
      <p:sp>
        <p:nvSpPr>
          <p:cNvPr id="3" name="TextBox 3"/>
          <p:cNvSpPr txBox="1"/>
          <p:nvPr/>
        </p:nvSpPr>
        <p:spPr>
          <a:xfrm>
            <a:off x="11067650" y="9136499"/>
            <a:ext cx="6191650" cy="332142"/>
          </a:xfrm>
          <a:prstGeom prst="rect">
            <a:avLst/>
          </a:prstGeom>
        </p:spPr>
        <p:txBody>
          <a:bodyPr lIns="0" tIns="0" rIns="0" bIns="0" rtlCol="0" anchor="t">
            <a:spAutoFit/>
          </a:bodyPr>
          <a:lstStyle/>
          <a:p>
            <a:pPr algn="r">
              <a:lnSpc>
                <a:spcPts val="2769"/>
              </a:lnSpc>
            </a:pPr>
            <a:r>
              <a:rPr lang="en-US" sz="2000" spc="197" dirty="0">
                <a:solidFill>
                  <a:srgbClr val="224187"/>
                </a:solidFill>
                <a:latin typeface="Tex Gyre Adventor" charset="-52"/>
              </a:rPr>
              <a:t>МГО ПРОФАВИА</a:t>
            </a:r>
          </a:p>
        </p:txBody>
      </p:sp>
      <p:sp>
        <p:nvSpPr>
          <p:cNvPr id="4" name="AutoShape 4"/>
          <p:cNvSpPr/>
          <p:nvPr/>
        </p:nvSpPr>
        <p:spPr>
          <a:xfrm>
            <a:off x="1028700" y="8989987"/>
            <a:ext cx="473277" cy="473100"/>
          </a:xfrm>
          <a:prstGeom prst="rect">
            <a:avLst/>
          </a:prstGeom>
          <a:solidFill>
            <a:srgbClr val="224187"/>
          </a:solidFill>
        </p:spPr>
      </p:sp>
      <p:sp>
        <p:nvSpPr>
          <p:cNvPr id="5" name="AutoShape 5"/>
          <p:cNvSpPr/>
          <p:nvPr/>
        </p:nvSpPr>
        <p:spPr>
          <a:xfrm>
            <a:off x="16071645" y="823912"/>
            <a:ext cx="1187655" cy="1187212"/>
          </a:xfrm>
          <a:prstGeom prst="rect">
            <a:avLst/>
          </a:prstGeom>
          <a:solidFill>
            <a:srgbClr val="224187"/>
          </a:solidFill>
        </p:spPr>
      </p:sp>
      <p:sp>
        <p:nvSpPr>
          <p:cNvPr id="6" name="TextBox 6"/>
          <p:cNvSpPr txBox="1"/>
          <p:nvPr/>
        </p:nvSpPr>
        <p:spPr>
          <a:xfrm>
            <a:off x="1028700" y="833437"/>
            <a:ext cx="12394443" cy="625620"/>
          </a:xfrm>
          <a:prstGeom prst="rect">
            <a:avLst/>
          </a:prstGeom>
        </p:spPr>
        <p:txBody>
          <a:bodyPr lIns="0" tIns="0" rIns="0" bIns="0" rtlCol="0" anchor="t">
            <a:spAutoFit/>
          </a:bodyPr>
          <a:lstStyle/>
          <a:p>
            <a:pPr>
              <a:lnSpc>
                <a:spcPts val="5160"/>
              </a:lnSpc>
            </a:pPr>
            <a:r>
              <a:rPr lang="ru-RU" sz="4300" spc="343" dirty="0" smtClean="0">
                <a:solidFill>
                  <a:srgbClr val="224187"/>
                </a:solidFill>
                <a:latin typeface="Tex Gyre Adventor Bold" charset="-52"/>
              </a:rPr>
              <a:t>ФИНАНСОВАЯ </a:t>
            </a:r>
            <a:r>
              <a:rPr lang="en-US" sz="4300" spc="343" dirty="0" smtClean="0">
                <a:solidFill>
                  <a:srgbClr val="224187"/>
                </a:solidFill>
                <a:latin typeface="Tex Gyre Adventor Bold" charset="-52"/>
              </a:rPr>
              <a:t>РАБОТА</a:t>
            </a:r>
            <a:endParaRPr lang="en-US" sz="4300" spc="343" dirty="0">
              <a:solidFill>
                <a:srgbClr val="224187"/>
              </a:solidFill>
              <a:latin typeface="Tex Gyre Adventor Bold" charset="-52"/>
            </a:endParaRPr>
          </a:p>
        </p:txBody>
      </p:sp>
      <p:sp>
        <p:nvSpPr>
          <p:cNvPr id="7" name="AutoShape 7"/>
          <p:cNvSpPr/>
          <p:nvPr/>
        </p:nvSpPr>
        <p:spPr>
          <a:xfrm>
            <a:off x="1028700" y="1843087"/>
            <a:ext cx="857250" cy="152400"/>
          </a:xfrm>
          <a:prstGeom prst="rect">
            <a:avLst/>
          </a:prstGeom>
          <a:solidFill>
            <a:srgbClr val="224187"/>
          </a:solidFill>
        </p:spPr>
      </p:sp>
      <p:graphicFrame>
        <p:nvGraphicFramePr>
          <p:cNvPr id="8" name="Диаграмма 7"/>
          <p:cNvGraphicFramePr>
            <a:graphicFrameLocks/>
          </p:cNvGraphicFramePr>
          <p:nvPr/>
        </p:nvGraphicFramePr>
        <p:xfrm>
          <a:off x="1066800" y="4381500"/>
          <a:ext cx="9372600" cy="5486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7F8F3"/>
        </a:solidFill>
        <a:effectLst/>
      </p:bgPr>
    </p:bg>
    <p:spTree>
      <p:nvGrpSpPr>
        <p:cNvPr id="1" name=""/>
        <p:cNvGrpSpPr/>
        <p:nvPr/>
      </p:nvGrpSpPr>
      <p:grpSpPr>
        <a:xfrm>
          <a:off x="0" y="0"/>
          <a:ext cx="0" cy="0"/>
          <a:chOff x="0" y="0"/>
          <a:chExt cx="0" cy="0"/>
        </a:xfrm>
      </p:grpSpPr>
      <p:sp>
        <p:nvSpPr>
          <p:cNvPr id="2" name="TextBox 2"/>
          <p:cNvSpPr txBox="1"/>
          <p:nvPr/>
        </p:nvSpPr>
        <p:spPr>
          <a:xfrm>
            <a:off x="990600" y="2171700"/>
            <a:ext cx="16230600" cy="1354217"/>
          </a:xfrm>
          <a:prstGeom prst="rect">
            <a:avLst/>
          </a:prstGeom>
        </p:spPr>
        <p:txBody>
          <a:bodyPr lIns="0" tIns="0" rIns="0" bIns="0" rtlCol="0" anchor="t">
            <a:spAutoFit/>
          </a:bodyPr>
          <a:lstStyle/>
          <a:p>
            <a:pPr indent="457200" algn="just"/>
            <a:r>
              <a:rPr lang="ru-RU" sz="2200" dirty="0" smtClean="0">
                <a:latin typeface="Tex Gyre Adventor"/>
              </a:rPr>
              <a:t>Исполнение сметы МГО Профавиа регулярно рассматривалось на заседаниях Президиума и Городского Комитета.</a:t>
            </a:r>
          </a:p>
          <a:p>
            <a:pPr indent="457200" algn="just"/>
            <a:r>
              <a:rPr lang="ru-RU" sz="2200" dirty="0" smtClean="0">
                <a:latin typeface="Tex Gyre Adventor"/>
              </a:rPr>
              <a:t>Вопросы налогооблажения и бухгалтерского учета контролировались Контрольно-Ревизионной комиссией МГО Профавиа.</a:t>
            </a:r>
          </a:p>
          <a:p>
            <a:pPr indent="457200" algn="just"/>
            <a:r>
              <a:rPr lang="ru-RU" sz="2200" dirty="0" smtClean="0">
                <a:latin typeface="Tex Gyre Adventor"/>
              </a:rPr>
              <a:t>Сбор членских профсоюзных взносов:</a:t>
            </a:r>
          </a:p>
        </p:txBody>
      </p:sp>
      <p:sp>
        <p:nvSpPr>
          <p:cNvPr id="3" name="TextBox 3"/>
          <p:cNvSpPr txBox="1"/>
          <p:nvPr/>
        </p:nvSpPr>
        <p:spPr>
          <a:xfrm>
            <a:off x="11067650" y="9136499"/>
            <a:ext cx="6191650" cy="332142"/>
          </a:xfrm>
          <a:prstGeom prst="rect">
            <a:avLst/>
          </a:prstGeom>
        </p:spPr>
        <p:txBody>
          <a:bodyPr lIns="0" tIns="0" rIns="0" bIns="0" rtlCol="0" anchor="t">
            <a:spAutoFit/>
          </a:bodyPr>
          <a:lstStyle/>
          <a:p>
            <a:pPr algn="r">
              <a:lnSpc>
                <a:spcPts val="2769"/>
              </a:lnSpc>
            </a:pPr>
            <a:r>
              <a:rPr lang="en-US" sz="2000" spc="197" dirty="0">
                <a:solidFill>
                  <a:srgbClr val="224187"/>
                </a:solidFill>
                <a:latin typeface="Tex Gyre Adventor" charset="-52"/>
              </a:rPr>
              <a:t>МГО ПРОФАВИА</a:t>
            </a:r>
          </a:p>
        </p:txBody>
      </p:sp>
      <p:sp>
        <p:nvSpPr>
          <p:cNvPr id="4" name="AutoShape 4"/>
          <p:cNvSpPr/>
          <p:nvPr/>
        </p:nvSpPr>
        <p:spPr>
          <a:xfrm>
            <a:off x="1028700" y="8989987"/>
            <a:ext cx="473277" cy="473100"/>
          </a:xfrm>
          <a:prstGeom prst="rect">
            <a:avLst/>
          </a:prstGeom>
          <a:solidFill>
            <a:srgbClr val="224187"/>
          </a:solidFill>
        </p:spPr>
      </p:sp>
      <p:sp>
        <p:nvSpPr>
          <p:cNvPr id="5" name="AutoShape 5"/>
          <p:cNvSpPr/>
          <p:nvPr/>
        </p:nvSpPr>
        <p:spPr>
          <a:xfrm>
            <a:off x="16071645" y="823912"/>
            <a:ext cx="1187655" cy="1187212"/>
          </a:xfrm>
          <a:prstGeom prst="rect">
            <a:avLst/>
          </a:prstGeom>
          <a:solidFill>
            <a:srgbClr val="224187"/>
          </a:solidFill>
        </p:spPr>
      </p:sp>
      <p:sp>
        <p:nvSpPr>
          <p:cNvPr id="6" name="TextBox 6"/>
          <p:cNvSpPr txBox="1"/>
          <p:nvPr/>
        </p:nvSpPr>
        <p:spPr>
          <a:xfrm>
            <a:off x="1028700" y="833437"/>
            <a:ext cx="12394443" cy="625620"/>
          </a:xfrm>
          <a:prstGeom prst="rect">
            <a:avLst/>
          </a:prstGeom>
        </p:spPr>
        <p:txBody>
          <a:bodyPr lIns="0" tIns="0" rIns="0" bIns="0" rtlCol="0" anchor="t">
            <a:spAutoFit/>
          </a:bodyPr>
          <a:lstStyle/>
          <a:p>
            <a:pPr>
              <a:lnSpc>
                <a:spcPts val="5160"/>
              </a:lnSpc>
            </a:pPr>
            <a:r>
              <a:rPr lang="ru-RU" sz="4300" spc="343" dirty="0" smtClean="0">
                <a:solidFill>
                  <a:srgbClr val="224187"/>
                </a:solidFill>
                <a:latin typeface="Tex Gyre Adventor Bold" charset="-52"/>
              </a:rPr>
              <a:t>ФИНАНСОВАЯ </a:t>
            </a:r>
            <a:r>
              <a:rPr lang="en-US" sz="4300" spc="343" dirty="0" smtClean="0">
                <a:solidFill>
                  <a:srgbClr val="224187"/>
                </a:solidFill>
                <a:latin typeface="Tex Gyre Adventor Bold" charset="-52"/>
              </a:rPr>
              <a:t>РАБОТА</a:t>
            </a:r>
            <a:endParaRPr lang="en-US" sz="4300" spc="343" dirty="0">
              <a:solidFill>
                <a:srgbClr val="224187"/>
              </a:solidFill>
              <a:latin typeface="Tex Gyre Adventor Bold" charset="-52"/>
            </a:endParaRPr>
          </a:p>
        </p:txBody>
      </p:sp>
      <p:sp>
        <p:nvSpPr>
          <p:cNvPr id="7" name="AutoShape 7"/>
          <p:cNvSpPr/>
          <p:nvPr/>
        </p:nvSpPr>
        <p:spPr>
          <a:xfrm>
            <a:off x="1028700" y="1843087"/>
            <a:ext cx="857250" cy="152400"/>
          </a:xfrm>
          <a:prstGeom prst="rect">
            <a:avLst/>
          </a:prstGeom>
          <a:solidFill>
            <a:srgbClr val="224187"/>
          </a:solidFill>
        </p:spPr>
      </p:sp>
      <p:graphicFrame>
        <p:nvGraphicFramePr>
          <p:cNvPr id="9" name="Диаграмма 8"/>
          <p:cNvGraphicFramePr>
            <a:graphicFrameLocks/>
          </p:cNvGraphicFramePr>
          <p:nvPr/>
        </p:nvGraphicFramePr>
        <p:xfrm>
          <a:off x="1066800" y="3619500"/>
          <a:ext cx="9525000" cy="5943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7F8F3"/>
        </a:solidFill>
        <a:effectLst/>
      </p:bgPr>
    </p:bg>
    <p:spTree>
      <p:nvGrpSpPr>
        <p:cNvPr id="1" name=""/>
        <p:cNvGrpSpPr/>
        <p:nvPr/>
      </p:nvGrpSpPr>
      <p:grpSpPr>
        <a:xfrm>
          <a:off x="0" y="0"/>
          <a:ext cx="0" cy="0"/>
          <a:chOff x="0" y="0"/>
          <a:chExt cx="0" cy="0"/>
        </a:xfrm>
      </p:grpSpPr>
      <p:sp>
        <p:nvSpPr>
          <p:cNvPr id="2" name="TextBox 2"/>
          <p:cNvSpPr txBox="1"/>
          <p:nvPr/>
        </p:nvSpPr>
        <p:spPr>
          <a:xfrm>
            <a:off x="990600" y="2171700"/>
            <a:ext cx="16230600" cy="4739759"/>
          </a:xfrm>
          <a:prstGeom prst="rect">
            <a:avLst/>
          </a:prstGeom>
        </p:spPr>
        <p:txBody>
          <a:bodyPr lIns="0" tIns="0" rIns="0" bIns="0" rtlCol="0" anchor="t">
            <a:spAutoFit/>
          </a:bodyPr>
          <a:lstStyle/>
          <a:p>
            <a:pPr indent="457200" algn="just"/>
            <a:r>
              <a:rPr lang="ru-RU" sz="2200" dirty="0" smtClean="0">
                <a:latin typeface="Tex Gyre Adventor"/>
              </a:rPr>
              <a:t>Что касается расходной части бюджета за эти годы, то в структуре сметы уменьшаются расходы на проведение культурно-массовых и спортивных мероприятий. При этом ежегодно увеличиваются организационно-хозяйственные расходы.</a:t>
            </a:r>
          </a:p>
          <a:p>
            <a:pPr indent="457200" algn="just"/>
            <a:r>
              <a:rPr lang="ru-RU" sz="2200" dirty="0" smtClean="0">
                <a:latin typeface="Tex Gyre Adventor"/>
              </a:rPr>
              <a:t>За отчетный период не удалось добиться достаточно финансового укрепления деятельности МГО Профавиа                    и её членских организаций.</a:t>
            </a:r>
          </a:p>
          <a:p>
            <a:pPr indent="457200" algn="just"/>
            <a:r>
              <a:rPr lang="ru-RU" sz="2200" dirty="0" smtClean="0">
                <a:latin typeface="Tex Gyre Adventor"/>
              </a:rPr>
              <a:t>Для обеспечения эффективной деятельности по защите интересов трудящихся профсоюзы должны обладать достаточными финансовыми ресурсами.</a:t>
            </a:r>
          </a:p>
          <a:p>
            <a:pPr indent="457200" algn="just"/>
            <a:r>
              <a:rPr lang="ru-RU" sz="2200" dirty="0" smtClean="0">
                <a:latin typeface="Tex Gyre Adventor"/>
              </a:rPr>
              <a:t>В этих целях всем нам необходимо продолжать:</a:t>
            </a:r>
          </a:p>
          <a:p>
            <a:pPr marL="1427163" indent="736600" algn="just">
              <a:buFont typeface="Wingdings" pitchFamily="2" charset="2"/>
              <a:buChar char="§"/>
            </a:pPr>
            <a:r>
              <a:rPr lang="ru-RU" sz="2200" dirty="0" smtClean="0">
                <a:latin typeface="Tex Gyre Adventor"/>
              </a:rPr>
              <a:t>совершенствовать способы и методы пополнения профсоюзного бюджета;</a:t>
            </a:r>
          </a:p>
          <a:p>
            <a:pPr marL="1427163" indent="736600" algn="just">
              <a:buFont typeface="Wingdings" pitchFamily="2" charset="2"/>
              <a:buChar char="§"/>
            </a:pPr>
            <a:r>
              <a:rPr lang="ru-RU" sz="2200" dirty="0" smtClean="0">
                <a:latin typeface="Tex Gyre Adventor"/>
              </a:rPr>
              <a:t>повышать исполнительскую дисциплину в соблюдении финансовых обязательств по перечислению членских взносов в размерах, утвержденных соответствующим органом;</a:t>
            </a:r>
          </a:p>
          <a:p>
            <a:pPr marL="1427163" indent="736600" algn="just">
              <a:buFont typeface="Wingdings" pitchFamily="2" charset="2"/>
              <a:buChar char="§"/>
            </a:pPr>
            <a:r>
              <a:rPr lang="ru-RU" sz="2200" dirty="0" smtClean="0">
                <a:latin typeface="Tex Gyre Adventor"/>
              </a:rPr>
              <a:t>совершенствовать системы финансового контроля и усиливать роль контрольно-ревизионных комиссий      в проведении проверок своевременности и полноты поступления членских взносов;</a:t>
            </a:r>
          </a:p>
          <a:p>
            <a:pPr marL="1427163" indent="736600" algn="just">
              <a:buFont typeface="Wingdings" pitchFamily="2" charset="2"/>
              <a:buChar char="§"/>
            </a:pPr>
            <a:r>
              <a:rPr lang="ru-RU" sz="2200" dirty="0" smtClean="0">
                <a:latin typeface="Tex Gyre Adventor"/>
              </a:rPr>
              <a:t>осуществлять меры по своевременному и полному предоставлению достоверной финансовой отчетности.</a:t>
            </a:r>
          </a:p>
        </p:txBody>
      </p:sp>
      <p:sp>
        <p:nvSpPr>
          <p:cNvPr id="3" name="TextBox 3"/>
          <p:cNvSpPr txBox="1"/>
          <p:nvPr/>
        </p:nvSpPr>
        <p:spPr>
          <a:xfrm>
            <a:off x="11067650" y="9136499"/>
            <a:ext cx="6191650" cy="332142"/>
          </a:xfrm>
          <a:prstGeom prst="rect">
            <a:avLst/>
          </a:prstGeom>
        </p:spPr>
        <p:txBody>
          <a:bodyPr lIns="0" tIns="0" rIns="0" bIns="0" rtlCol="0" anchor="t">
            <a:spAutoFit/>
          </a:bodyPr>
          <a:lstStyle/>
          <a:p>
            <a:pPr algn="r">
              <a:lnSpc>
                <a:spcPts val="2769"/>
              </a:lnSpc>
            </a:pPr>
            <a:r>
              <a:rPr lang="en-US" sz="2000" spc="197" dirty="0">
                <a:solidFill>
                  <a:srgbClr val="224187"/>
                </a:solidFill>
                <a:latin typeface="Tex Gyre Adventor" charset="-52"/>
              </a:rPr>
              <a:t>МГО ПРОФАВИА</a:t>
            </a:r>
          </a:p>
        </p:txBody>
      </p:sp>
      <p:sp>
        <p:nvSpPr>
          <p:cNvPr id="4" name="AutoShape 4"/>
          <p:cNvSpPr/>
          <p:nvPr/>
        </p:nvSpPr>
        <p:spPr>
          <a:xfrm>
            <a:off x="1028700" y="8989987"/>
            <a:ext cx="473277" cy="473100"/>
          </a:xfrm>
          <a:prstGeom prst="rect">
            <a:avLst/>
          </a:prstGeom>
          <a:solidFill>
            <a:srgbClr val="224187"/>
          </a:solidFill>
        </p:spPr>
      </p:sp>
      <p:sp>
        <p:nvSpPr>
          <p:cNvPr id="5" name="AutoShape 5"/>
          <p:cNvSpPr/>
          <p:nvPr/>
        </p:nvSpPr>
        <p:spPr>
          <a:xfrm>
            <a:off x="16071645" y="823912"/>
            <a:ext cx="1187655" cy="1187212"/>
          </a:xfrm>
          <a:prstGeom prst="rect">
            <a:avLst/>
          </a:prstGeom>
          <a:solidFill>
            <a:srgbClr val="224187"/>
          </a:solidFill>
        </p:spPr>
      </p:sp>
      <p:sp>
        <p:nvSpPr>
          <p:cNvPr id="6" name="TextBox 6"/>
          <p:cNvSpPr txBox="1"/>
          <p:nvPr/>
        </p:nvSpPr>
        <p:spPr>
          <a:xfrm>
            <a:off x="1028700" y="833437"/>
            <a:ext cx="12394443" cy="625620"/>
          </a:xfrm>
          <a:prstGeom prst="rect">
            <a:avLst/>
          </a:prstGeom>
        </p:spPr>
        <p:txBody>
          <a:bodyPr lIns="0" tIns="0" rIns="0" bIns="0" rtlCol="0" anchor="t">
            <a:spAutoFit/>
          </a:bodyPr>
          <a:lstStyle/>
          <a:p>
            <a:pPr>
              <a:lnSpc>
                <a:spcPts val="5160"/>
              </a:lnSpc>
            </a:pPr>
            <a:r>
              <a:rPr lang="ru-RU" sz="4300" spc="343" dirty="0" smtClean="0">
                <a:solidFill>
                  <a:srgbClr val="224187"/>
                </a:solidFill>
                <a:latin typeface="Tex Gyre Adventor Bold" charset="-52"/>
              </a:rPr>
              <a:t>ФИНАНСОВАЯ </a:t>
            </a:r>
            <a:r>
              <a:rPr lang="en-US" sz="4300" spc="343" dirty="0" smtClean="0">
                <a:solidFill>
                  <a:srgbClr val="224187"/>
                </a:solidFill>
                <a:latin typeface="Tex Gyre Adventor Bold" charset="-52"/>
              </a:rPr>
              <a:t>РАБОТА</a:t>
            </a:r>
            <a:endParaRPr lang="en-US" sz="4300" spc="343" dirty="0">
              <a:solidFill>
                <a:srgbClr val="224187"/>
              </a:solidFill>
              <a:latin typeface="Tex Gyre Adventor Bold" charset="-52"/>
            </a:endParaRPr>
          </a:p>
        </p:txBody>
      </p:sp>
      <p:sp>
        <p:nvSpPr>
          <p:cNvPr id="7" name="AutoShape 7"/>
          <p:cNvSpPr/>
          <p:nvPr/>
        </p:nvSpPr>
        <p:spPr>
          <a:xfrm>
            <a:off x="1028700" y="1843087"/>
            <a:ext cx="857250" cy="152400"/>
          </a:xfrm>
          <a:prstGeom prst="rect">
            <a:avLst/>
          </a:prstGeom>
          <a:solidFill>
            <a:srgbClr val="224187"/>
          </a:solidFill>
        </p:spPr>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7F8F3"/>
        </a:solidFill>
        <a:effectLst/>
      </p:bgPr>
    </p:bg>
    <p:spTree>
      <p:nvGrpSpPr>
        <p:cNvPr id="1" name=""/>
        <p:cNvGrpSpPr/>
        <p:nvPr/>
      </p:nvGrpSpPr>
      <p:grpSpPr>
        <a:xfrm>
          <a:off x="0" y="0"/>
          <a:ext cx="0" cy="0"/>
          <a:chOff x="0" y="0"/>
          <a:chExt cx="0" cy="0"/>
        </a:xfrm>
      </p:grpSpPr>
      <p:sp>
        <p:nvSpPr>
          <p:cNvPr id="2" name="TextBox 2"/>
          <p:cNvSpPr txBox="1"/>
          <p:nvPr/>
        </p:nvSpPr>
        <p:spPr>
          <a:xfrm>
            <a:off x="10193267" y="1652667"/>
            <a:ext cx="7066033" cy="628650"/>
          </a:xfrm>
          <a:prstGeom prst="rect">
            <a:avLst/>
          </a:prstGeom>
        </p:spPr>
        <p:txBody>
          <a:bodyPr lIns="0" tIns="0" rIns="0" bIns="0" rtlCol="0" anchor="t">
            <a:spAutoFit/>
          </a:bodyPr>
          <a:lstStyle/>
          <a:p>
            <a:pPr algn="r">
              <a:lnSpc>
                <a:spcPts val="4800"/>
              </a:lnSpc>
            </a:pPr>
            <a:r>
              <a:rPr lang="en-US" sz="4000" spc="320" dirty="0">
                <a:solidFill>
                  <a:srgbClr val="224187"/>
                </a:solidFill>
                <a:latin typeface="Tex Gyre Adventor Bold" charset="-52"/>
              </a:rPr>
              <a:t>ДАВАЙТЕ ПООБЩАЕМСЯ</a:t>
            </a:r>
          </a:p>
        </p:txBody>
      </p:sp>
      <p:sp>
        <p:nvSpPr>
          <p:cNvPr id="3" name="AutoShape 3"/>
          <p:cNvSpPr/>
          <p:nvPr/>
        </p:nvSpPr>
        <p:spPr>
          <a:xfrm>
            <a:off x="16402050" y="2770267"/>
            <a:ext cx="857250" cy="152400"/>
          </a:xfrm>
          <a:prstGeom prst="rect">
            <a:avLst/>
          </a:prstGeom>
          <a:solidFill>
            <a:srgbClr val="224187"/>
          </a:solidFill>
        </p:spPr>
      </p:sp>
      <p:sp>
        <p:nvSpPr>
          <p:cNvPr id="4" name="TextBox 4"/>
          <p:cNvSpPr txBox="1"/>
          <p:nvPr/>
        </p:nvSpPr>
        <p:spPr>
          <a:xfrm>
            <a:off x="10193267" y="3875167"/>
            <a:ext cx="7066033" cy="487313"/>
          </a:xfrm>
          <a:prstGeom prst="rect">
            <a:avLst/>
          </a:prstGeom>
        </p:spPr>
        <p:txBody>
          <a:bodyPr lIns="0" tIns="0" rIns="0" bIns="0" rtlCol="0" anchor="t">
            <a:spAutoFit/>
          </a:bodyPr>
          <a:lstStyle/>
          <a:p>
            <a:pPr algn="r">
              <a:lnSpc>
                <a:spcPts val="3839"/>
              </a:lnSpc>
            </a:pPr>
            <a:r>
              <a:rPr lang="en-US" sz="3199" spc="319" dirty="0">
                <a:solidFill>
                  <a:srgbClr val="224187"/>
                </a:solidFill>
                <a:latin typeface="Tex Gyre Adventor" charset="-52"/>
              </a:rPr>
              <a:t>ЭЛЕКТРОННЫЙ АДРЕС</a:t>
            </a:r>
          </a:p>
        </p:txBody>
      </p:sp>
      <p:sp>
        <p:nvSpPr>
          <p:cNvPr id="5" name="TextBox 5"/>
          <p:cNvSpPr txBox="1"/>
          <p:nvPr/>
        </p:nvSpPr>
        <p:spPr>
          <a:xfrm>
            <a:off x="10193267" y="5535077"/>
            <a:ext cx="7066033" cy="487313"/>
          </a:xfrm>
          <a:prstGeom prst="rect">
            <a:avLst/>
          </a:prstGeom>
        </p:spPr>
        <p:txBody>
          <a:bodyPr lIns="0" tIns="0" rIns="0" bIns="0" rtlCol="0" anchor="t">
            <a:spAutoFit/>
          </a:bodyPr>
          <a:lstStyle/>
          <a:p>
            <a:pPr algn="r">
              <a:lnSpc>
                <a:spcPts val="3839"/>
              </a:lnSpc>
            </a:pPr>
            <a:r>
              <a:rPr lang="en-US" sz="3199" spc="319" dirty="0">
                <a:solidFill>
                  <a:srgbClr val="224187"/>
                </a:solidFill>
                <a:latin typeface="Tex Gyre Adventor" charset="-52"/>
              </a:rPr>
              <a:t>НОМЕР ТЕЛЕФОНА</a:t>
            </a:r>
          </a:p>
        </p:txBody>
      </p:sp>
      <p:sp>
        <p:nvSpPr>
          <p:cNvPr id="6" name="TextBox 6"/>
          <p:cNvSpPr txBox="1"/>
          <p:nvPr/>
        </p:nvSpPr>
        <p:spPr>
          <a:xfrm>
            <a:off x="10193267" y="7194987"/>
            <a:ext cx="7066033" cy="487313"/>
          </a:xfrm>
          <a:prstGeom prst="rect">
            <a:avLst/>
          </a:prstGeom>
        </p:spPr>
        <p:txBody>
          <a:bodyPr lIns="0" tIns="0" rIns="0" bIns="0" rtlCol="0" anchor="t">
            <a:spAutoFit/>
          </a:bodyPr>
          <a:lstStyle/>
          <a:p>
            <a:pPr algn="r">
              <a:lnSpc>
                <a:spcPts val="3839"/>
              </a:lnSpc>
            </a:pPr>
            <a:r>
              <a:rPr lang="en-US" sz="3199" spc="319" dirty="0">
                <a:solidFill>
                  <a:srgbClr val="224187"/>
                </a:solidFill>
                <a:latin typeface="Tex Gyre Adventor" charset="-52"/>
              </a:rPr>
              <a:t>ПОЧТОВЫЙ АДРЕС</a:t>
            </a:r>
          </a:p>
        </p:txBody>
      </p:sp>
      <p:sp>
        <p:nvSpPr>
          <p:cNvPr id="7" name="TextBox 7"/>
          <p:cNvSpPr txBox="1"/>
          <p:nvPr/>
        </p:nvSpPr>
        <p:spPr>
          <a:xfrm>
            <a:off x="10193267" y="4462145"/>
            <a:ext cx="7066033" cy="501432"/>
          </a:xfrm>
          <a:prstGeom prst="rect">
            <a:avLst/>
          </a:prstGeom>
        </p:spPr>
        <p:txBody>
          <a:bodyPr lIns="0" tIns="0" rIns="0" bIns="0" rtlCol="0" anchor="t">
            <a:spAutoFit/>
          </a:bodyPr>
          <a:lstStyle/>
          <a:p>
            <a:pPr algn="r">
              <a:lnSpc>
                <a:spcPts val="4200"/>
              </a:lnSpc>
            </a:pPr>
            <a:r>
              <a:rPr lang="en-US" sz="2800" dirty="0">
                <a:solidFill>
                  <a:srgbClr val="000000"/>
                </a:solidFill>
                <a:latin typeface="Tex Gyre Adventor" charset="-52"/>
              </a:rPr>
              <a:t>mail@mgoprofaiva.ru</a:t>
            </a:r>
          </a:p>
        </p:txBody>
      </p:sp>
      <p:sp>
        <p:nvSpPr>
          <p:cNvPr id="8" name="TextBox 8"/>
          <p:cNvSpPr txBox="1"/>
          <p:nvPr/>
        </p:nvSpPr>
        <p:spPr>
          <a:xfrm>
            <a:off x="10193267" y="6122055"/>
            <a:ext cx="7066033" cy="501432"/>
          </a:xfrm>
          <a:prstGeom prst="rect">
            <a:avLst/>
          </a:prstGeom>
        </p:spPr>
        <p:txBody>
          <a:bodyPr lIns="0" tIns="0" rIns="0" bIns="0" rtlCol="0" anchor="t">
            <a:spAutoFit/>
          </a:bodyPr>
          <a:lstStyle/>
          <a:p>
            <a:pPr algn="r">
              <a:lnSpc>
                <a:spcPts val="4200"/>
              </a:lnSpc>
            </a:pPr>
            <a:r>
              <a:rPr lang="en-US" sz="2800" dirty="0">
                <a:solidFill>
                  <a:srgbClr val="000000"/>
                </a:solidFill>
                <a:latin typeface="Tex Gyre Adventor" charset="-52"/>
              </a:rPr>
              <a:t>+7 (495) 624-92-60</a:t>
            </a:r>
          </a:p>
        </p:txBody>
      </p:sp>
      <p:sp>
        <p:nvSpPr>
          <p:cNvPr id="9" name="TextBox 9"/>
          <p:cNvSpPr txBox="1"/>
          <p:nvPr/>
        </p:nvSpPr>
        <p:spPr>
          <a:xfrm>
            <a:off x="10193267" y="7791490"/>
            <a:ext cx="7066033" cy="1030539"/>
          </a:xfrm>
          <a:prstGeom prst="rect">
            <a:avLst/>
          </a:prstGeom>
        </p:spPr>
        <p:txBody>
          <a:bodyPr lIns="0" tIns="0" rIns="0" bIns="0" rtlCol="0" anchor="t">
            <a:spAutoFit/>
          </a:bodyPr>
          <a:lstStyle/>
          <a:p>
            <a:pPr algn="r">
              <a:lnSpc>
                <a:spcPts val="4199"/>
              </a:lnSpc>
            </a:pPr>
            <a:r>
              <a:rPr lang="en-US" sz="2800" dirty="0">
                <a:solidFill>
                  <a:srgbClr val="000000"/>
                </a:solidFill>
                <a:latin typeface="Tex Gyre Adventor" charset="-52"/>
              </a:rPr>
              <a:t>Колокольников переулок, д. 16</a:t>
            </a:r>
          </a:p>
          <a:p>
            <a:pPr algn="r">
              <a:lnSpc>
                <a:spcPts val="4200"/>
              </a:lnSpc>
            </a:pPr>
            <a:r>
              <a:rPr lang="en-US" sz="2799" dirty="0">
                <a:solidFill>
                  <a:srgbClr val="000000"/>
                </a:solidFill>
                <a:latin typeface="Tex Gyre Adventor" charset="-52"/>
              </a:rPr>
              <a:t>г. Москва, Россия, 107045</a:t>
            </a:r>
          </a:p>
        </p:txBody>
      </p:sp>
      <p:pic>
        <p:nvPicPr>
          <p:cNvPr id="10" name="Picture 10"/>
          <p:cNvPicPr>
            <a:picLocks noChangeAspect="1"/>
          </p:cNvPicPr>
          <p:nvPr/>
        </p:nvPicPr>
        <p:blipFill>
          <a:blip r:embed="rId2" cstate="print"/>
          <a:srcRect l="31719" r="8482"/>
          <a:stretch>
            <a:fillRect/>
          </a:stretch>
        </p:blipFill>
        <p:spPr>
          <a:xfrm>
            <a:off x="1428750" y="1534416"/>
            <a:ext cx="6667060" cy="7428312"/>
          </a:xfrm>
          <a:prstGeom prst="rect">
            <a:avLst/>
          </a:prstGeom>
        </p:spPr>
      </p:pic>
      <p:sp>
        <p:nvSpPr>
          <p:cNvPr id="11" name="AutoShape 11"/>
          <p:cNvSpPr/>
          <p:nvPr/>
        </p:nvSpPr>
        <p:spPr>
          <a:xfrm>
            <a:off x="838200" y="1028700"/>
            <a:ext cx="2188122" cy="2187305"/>
          </a:xfrm>
          <a:prstGeom prst="rect">
            <a:avLst/>
          </a:prstGeom>
          <a:solidFill>
            <a:srgbClr val="224187">
              <a:alpha val="89803"/>
            </a:srgbClr>
          </a:solidFill>
        </p:spPr>
      </p:sp>
      <p:sp>
        <p:nvSpPr>
          <p:cNvPr id="12" name="AutoShape 12"/>
          <p:cNvSpPr/>
          <p:nvPr/>
        </p:nvSpPr>
        <p:spPr>
          <a:xfrm>
            <a:off x="7127055" y="7928092"/>
            <a:ext cx="1330705" cy="1330208"/>
          </a:xfrm>
          <a:prstGeom prst="rect">
            <a:avLst/>
          </a:prstGeom>
          <a:solidFill>
            <a:srgbClr val="224187">
              <a:alpha val="89803"/>
            </a:srgbClr>
          </a:solid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7F8F3"/>
        </a:solidFill>
        <a:effectLst/>
      </p:bgPr>
    </p:bg>
    <p:spTree>
      <p:nvGrpSpPr>
        <p:cNvPr id="1" name=""/>
        <p:cNvGrpSpPr/>
        <p:nvPr/>
      </p:nvGrpSpPr>
      <p:grpSpPr>
        <a:xfrm>
          <a:off x="0" y="0"/>
          <a:ext cx="0" cy="0"/>
          <a:chOff x="0" y="0"/>
          <a:chExt cx="0" cy="0"/>
        </a:xfrm>
      </p:grpSpPr>
      <p:sp>
        <p:nvSpPr>
          <p:cNvPr id="3" name="TextBox 3"/>
          <p:cNvSpPr txBox="1"/>
          <p:nvPr/>
        </p:nvSpPr>
        <p:spPr>
          <a:xfrm>
            <a:off x="1028700" y="2423222"/>
            <a:ext cx="16230600" cy="5078313"/>
          </a:xfrm>
          <a:prstGeom prst="rect">
            <a:avLst/>
          </a:prstGeom>
        </p:spPr>
        <p:txBody>
          <a:bodyPr lIns="0" tIns="0" rIns="0" bIns="0" rtlCol="0" anchor="t">
            <a:spAutoFit/>
          </a:bodyPr>
          <a:lstStyle/>
          <a:p>
            <a:pPr indent="457200" algn="just">
              <a:lnSpc>
                <a:spcPts val="3300"/>
              </a:lnSpc>
            </a:pPr>
            <a:r>
              <a:rPr lang="ru-RU" sz="2200" dirty="0" smtClean="0">
                <a:solidFill>
                  <a:srgbClr val="000000"/>
                </a:solidFill>
                <a:latin typeface="Tex Gyre Adventor"/>
              </a:rPr>
              <a:t>Основным инструментом защиты экономических интересов работников является система социального партнерства. </a:t>
            </a:r>
          </a:p>
          <a:p>
            <a:pPr indent="457200" algn="just">
              <a:lnSpc>
                <a:spcPts val="3300"/>
              </a:lnSpc>
            </a:pPr>
            <a:r>
              <a:rPr lang="ru-RU" sz="2200" dirty="0" smtClean="0">
                <a:solidFill>
                  <a:srgbClr val="000000"/>
                </a:solidFill>
                <a:latin typeface="Tex Gyre Adventor"/>
              </a:rPr>
              <a:t>Базовыми нормативными документами при заключении Коллективных договоров в организациях стали: Отраслевое соглашение по авиационной промышленности Российской Федерации и Московское трехстороннее соглашение, а также городское межотраслевое трехстороннее соглашение по промышленности города Москвы.</a:t>
            </a:r>
          </a:p>
          <a:p>
            <a:pPr indent="457200" algn="just">
              <a:lnSpc>
                <a:spcPts val="3300"/>
              </a:lnSpc>
            </a:pPr>
            <a:r>
              <a:rPr lang="ru-RU" sz="2200" dirty="0" smtClean="0">
                <a:solidFill>
                  <a:srgbClr val="000000"/>
                </a:solidFill>
                <a:latin typeface="Tex Gyre Adventor" charset="-52"/>
              </a:rPr>
              <a:t>Развитие </a:t>
            </a:r>
            <a:r>
              <a:rPr lang="en-US" sz="2200" dirty="0" smtClean="0">
                <a:solidFill>
                  <a:srgbClr val="000000"/>
                </a:solidFill>
                <a:latin typeface="Tex Gyre Adventor" charset="-52"/>
              </a:rPr>
              <a:t>социального </a:t>
            </a:r>
            <a:r>
              <a:rPr lang="en-US" sz="2200" dirty="0">
                <a:solidFill>
                  <a:srgbClr val="000000"/>
                </a:solidFill>
                <a:latin typeface="Tex Gyre Adventor" charset="-52"/>
              </a:rPr>
              <a:t>партнерства в </a:t>
            </a:r>
            <a:r>
              <a:rPr lang="en-US" sz="2200" dirty="0" smtClean="0">
                <a:solidFill>
                  <a:srgbClr val="000000"/>
                </a:solidFill>
                <a:latin typeface="Tex Gyre Adventor" charset="-52"/>
              </a:rPr>
              <a:t>2016</a:t>
            </a:r>
            <a:r>
              <a:rPr lang="ru-RU" sz="2200" dirty="0" smtClean="0">
                <a:solidFill>
                  <a:srgbClr val="000000"/>
                </a:solidFill>
                <a:latin typeface="Tex Gyre Adventor"/>
              </a:rPr>
              <a:t> </a:t>
            </a:r>
            <a:r>
              <a:rPr lang="en-US" sz="2200" dirty="0" smtClean="0">
                <a:solidFill>
                  <a:srgbClr val="000000"/>
                </a:solidFill>
                <a:latin typeface="Tex Gyre Adventor" charset="-52"/>
              </a:rPr>
              <a:t>-</a:t>
            </a:r>
            <a:r>
              <a:rPr lang="ru-RU" sz="2200" dirty="0" smtClean="0">
                <a:solidFill>
                  <a:srgbClr val="000000"/>
                </a:solidFill>
                <a:latin typeface="Tex Gyre Adventor"/>
              </a:rPr>
              <a:t> </a:t>
            </a:r>
            <a:r>
              <a:rPr lang="en-US" sz="2200" dirty="0" smtClean="0">
                <a:solidFill>
                  <a:srgbClr val="000000"/>
                </a:solidFill>
                <a:latin typeface="Tex Gyre Adventor" charset="-52"/>
              </a:rPr>
              <a:t>2020 </a:t>
            </a:r>
            <a:r>
              <a:rPr lang="en-US" sz="2200" dirty="0">
                <a:solidFill>
                  <a:srgbClr val="000000"/>
                </a:solidFill>
                <a:latin typeface="Tex Gyre Adventor" charset="-52"/>
              </a:rPr>
              <a:t>году были заключены: «Городское межотраслевое трехстороннее соглашение в организациях промышленной, научно-технической, инновационной деятельности и организациях малого </a:t>
            </a:r>
            <a:r>
              <a:rPr lang="en-US" sz="2200" dirty="0" smtClean="0">
                <a:solidFill>
                  <a:srgbClr val="000000"/>
                </a:solidFill>
                <a:latin typeface="Tex Gyre Adventor" charset="-52"/>
              </a:rPr>
              <a:t>       и </a:t>
            </a:r>
            <a:r>
              <a:rPr lang="en-US" sz="2200" dirty="0">
                <a:solidFill>
                  <a:srgbClr val="000000"/>
                </a:solidFill>
                <a:latin typeface="Tex Gyre Adventor" charset="-52"/>
              </a:rPr>
              <a:t>среднего предпринимательства в научно-технической и инновационной сфере» на 2017 – 2020 годы, в МГО Профавиа ежегодно действовало 28 коллективных договоров, которые охватывают 90% работников и 95% членов </a:t>
            </a:r>
            <a:r>
              <a:rPr lang="ru-RU" sz="2200" dirty="0" smtClean="0">
                <a:solidFill>
                  <a:srgbClr val="000000"/>
                </a:solidFill>
                <a:latin typeface="Tex Gyre Adventor" charset="-52"/>
              </a:rPr>
              <a:t>Профсоюза. </a:t>
            </a:r>
            <a:r>
              <a:rPr lang="en-US" sz="2200" dirty="0" smtClean="0">
                <a:solidFill>
                  <a:srgbClr val="000000"/>
                </a:solidFill>
                <a:latin typeface="Tex Gyre Adventor" charset="-52"/>
              </a:rPr>
              <a:t> </a:t>
            </a:r>
            <a:endParaRPr lang="en-US" sz="2200" dirty="0">
              <a:solidFill>
                <a:srgbClr val="000000"/>
              </a:solidFill>
              <a:latin typeface="Tex Gyre Adventor" charset="-52"/>
            </a:endParaRPr>
          </a:p>
          <a:p>
            <a:pPr indent="457200" algn="just">
              <a:lnSpc>
                <a:spcPts val="3300"/>
              </a:lnSpc>
            </a:pPr>
            <a:r>
              <a:rPr lang="en-US" sz="2200" dirty="0" smtClean="0">
                <a:solidFill>
                  <a:srgbClr val="000000"/>
                </a:solidFill>
                <a:latin typeface="Tex Gyre Adventor" charset="-52"/>
              </a:rPr>
              <a:t>С </a:t>
            </a:r>
            <a:r>
              <a:rPr lang="en-US" sz="2200" dirty="0">
                <a:solidFill>
                  <a:srgbClr val="000000"/>
                </a:solidFill>
                <a:latin typeface="Tex Gyre Adventor" charset="-52"/>
              </a:rPr>
              <a:t>2018 </a:t>
            </a:r>
            <a:r>
              <a:rPr lang="en-US" sz="2200" dirty="0" smtClean="0">
                <a:solidFill>
                  <a:srgbClr val="000000"/>
                </a:solidFill>
                <a:latin typeface="Tex Gyre Adventor" charset="-52"/>
              </a:rPr>
              <a:t>г</a:t>
            </a:r>
            <a:r>
              <a:rPr lang="ru-RU" sz="2200" dirty="0" smtClean="0">
                <a:solidFill>
                  <a:srgbClr val="000000"/>
                </a:solidFill>
                <a:latin typeface="Tex Gyre Adventor"/>
              </a:rPr>
              <a:t>ода</a:t>
            </a:r>
            <a:r>
              <a:rPr lang="en-US" sz="2200" dirty="0" smtClean="0">
                <a:solidFill>
                  <a:srgbClr val="000000"/>
                </a:solidFill>
                <a:latin typeface="Tex Gyre Adventor" charset="-52"/>
              </a:rPr>
              <a:t> </a:t>
            </a:r>
            <a:r>
              <a:rPr lang="en-US" sz="2200" dirty="0">
                <a:solidFill>
                  <a:srgbClr val="000000"/>
                </a:solidFill>
                <a:latin typeface="Tex Gyre Adventor" charset="-52"/>
              </a:rPr>
              <a:t>МФП проводит конкурс «Лучший коллективный договор». Абсолютными победителями конкурса стали: </a:t>
            </a:r>
            <a:r>
              <a:rPr lang="en-US" sz="2200" dirty="0" smtClean="0">
                <a:solidFill>
                  <a:srgbClr val="000000"/>
                </a:solidFill>
                <a:latin typeface="Tex Gyre Adventor" charset="-52"/>
              </a:rPr>
              <a:t>      в </a:t>
            </a:r>
            <a:r>
              <a:rPr lang="en-US" sz="2200" dirty="0">
                <a:solidFill>
                  <a:srgbClr val="000000"/>
                </a:solidFill>
                <a:latin typeface="Tex Gyre Adventor" charset="-52"/>
              </a:rPr>
              <a:t>2018 году – АО «РСК «МиГ», в 2019 году – ПАО «Ил». </a:t>
            </a:r>
          </a:p>
          <a:p>
            <a:pPr indent="457200" algn="just">
              <a:lnSpc>
                <a:spcPts val="3300"/>
              </a:lnSpc>
            </a:pPr>
            <a:r>
              <a:rPr lang="en-US" sz="2200" dirty="0">
                <a:solidFill>
                  <a:srgbClr val="000000"/>
                </a:solidFill>
                <a:latin typeface="Tex Gyre Adventor" charset="-52"/>
              </a:rPr>
              <a:t>Количество коллективных договоров, в которых установлен размер минимальной оплаты труда на уровне не ниже прожиточного минимума трудоспособного населения увеличивается.</a:t>
            </a:r>
          </a:p>
        </p:txBody>
      </p:sp>
      <p:sp>
        <p:nvSpPr>
          <p:cNvPr id="4" name="AutoShape 4"/>
          <p:cNvSpPr/>
          <p:nvPr/>
        </p:nvSpPr>
        <p:spPr>
          <a:xfrm>
            <a:off x="1028700" y="8785200"/>
            <a:ext cx="473277" cy="473100"/>
          </a:xfrm>
          <a:prstGeom prst="rect">
            <a:avLst/>
          </a:prstGeom>
          <a:solidFill>
            <a:srgbClr val="224187"/>
          </a:solidFill>
        </p:spPr>
      </p:sp>
      <p:sp>
        <p:nvSpPr>
          <p:cNvPr id="5" name="AutoShape 5"/>
          <p:cNvSpPr/>
          <p:nvPr/>
        </p:nvSpPr>
        <p:spPr>
          <a:xfrm>
            <a:off x="16071645" y="1028700"/>
            <a:ext cx="1187655" cy="1187212"/>
          </a:xfrm>
          <a:prstGeom prst="rect">
            <a:avLst/>
          </a:prstGeom>
          <a:solidFill>
            <a:srgbClr val="224187"/>
          </a:solidFill>
        </p:spPr>
      </p:sp>
      <p:sp>
        <p:nvSpPr>
          <p:cNvPr id="6" name="TextBox 6"/>
          <p:cNvSpPr txBox="1"/>
          <p:nvPr/>
        </p:nvSpPr>
        <p:spPr>
          <a:xfrm>
            <a:off x="1028700" y="1038225"/>
            <a:ext cx="12394443" cy="630750"/>
          </a:xfrm>
          <a:prstGeom prst="rect">
            <a:avLst/>
          </a:prstGeom>
        </p:spPr>
        <p:txBody>
          <a:bodyPr lIns="0" tIns="0" rIns="0" bIns="0" rtlCol="0" anchor="t">
            <a:spAutoFit/>
          </a:bodyPr>
          <a:lstStyle/>
          <a:p>
            <a:pPr>
              <a:lnSpc>
                <a:spcPts val="5160"/>
              </a:lnSpc>
            </a:pPr>
            <a:r>
              <a:rPr lang="en-US" sz="4300" spc="343" dirty="0">
                <a:solidFill>
                  <a:srgbClr val="224187"/>
                </a:solidFill>
                <a:latin typeface="Tex Gyre Adventor Bold" charset="-52"/>
              </a:rPr>
              <a:t>СОЦИАЛЬНОЕ ПАРТНЕРСТВО </a:t>
            </a:r>
          </a:p>
        </p:txBody>
      </p:sp>
      <p:sp>
        <p:nvSpPr>
          <p:cNvPr id="7" name="AutoShape 7"/>
          <p:cNvSpPr/>
          <p:nvPr/>
        </p:nvSpPr>
        <p:spPr>
          <a:xfrm>
            <a:off x="1028700" y="2047875"/>
            <a:ext cx="857250" cy="152400"/>
          </a:xfrm>
          <a:prstGeom prst="rect">
            <a:avLst/>
          </a:prstGeom>
          <a:solidFill>
            <a:srgbClr val="224187"/>
          </a:solidFill>
        </p:spPr>
      </p:sp>
      <p:graphicFrame>
        <p:nvGraphicFramePr>
          <p:cNvPr id="8" name="Диаграмма 7"/>
          <p:cNvGraphicFramePr>
            <a:graphicFrameLocks/>
          </p:cNvGraphicFramePr>
          <p:nvPr/>
        </p:nvGraphicFramePr>
        <p:xfrm>
          <a:off x="10058400" y="7124700"/>
          <a:ext cx="7315200" cy="2819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24187"/>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429344"/>
            <a:ext cx="15849600" cy="7828956"/>
            <a:chOff x="0" y="0"/>
            <a:chExt cx="21132800" cy="10438608"/>
          </a:xfrm>
        </p:grpSpPr>
        <p:pic>
          <p:nvPicPr>
            <p:cNvPr id="3" name="Picture 3"/>
            <p:cNvPicPr>
              <a:picLocks noChangeAspect="1"/>
            </p:cNvPicPr>
            <p:nvPr/>
          </p:nvPicPr>
          <p:blipFill>
            <a:blip r:embed="rId2" cstate="print"/>
            <a:srcRect l="20073" r="20073"/>
            <a:stretch>
              <a:fillRect/>
            </a:stretch>
          </p:blipFill>
          <p:spPr>
            <a:xfrm>
              <a:off x="12243387" y="0"/>
              <a:ext cx="8889413" cy="9904416"/>
            </a:xfrm>
            <a:prstGeom prst="rect">
              <a:avLst/>
            </a:prstGeom>
          </p:spPr>
        </p:pic>
        <p:sp>
          <p:nvSpPr>
            <p:cNvPr id="4" name="TextBox 4"/>
            <p:cNvSpPr txBox="1"/>
            <p:nvPr/>
          </p:nvSpPr>
          <p:spPr>
            <a:xfrm>
              <a:off x="1409125" y="228600"/>
              <a:ext cx="9522773" cy="4216400"/>
            </a:xfrm>
            <a:prstGeom prst="rect">
              <a:avLst/>
            </a:prstGeom>
          </p:spPr>
          <p:txBody>
            <a:bodyPr lIns="0" tIns="0" rIns="0" bIns="0" rtlCol="0" anchor="t">
              <a:spAutoFit/>
            </a:bodyPr>
            <a:lstStyle/>
            <a:p>
              <a:pPr algn="r">
                <a:lnSpc>
                  <a:spcPts val="6000"/>
                </a:lnSpc>
              </a:pPr>
              <a:r>
                <a:rPr lang="en-US" sz="5000" spc="400" dirty="0">
                  <a:solidFill>
                    <a:srgbClr val="F7F8F3"/>
                  </a:solidFill>
                  <a:latin typeface="Tex Gyre Adventor Bold" charset="-52"/>
                </a:rPr>
                <a:t>ГОРОДСКОЕ МЕЖОТРАСЛЕВОЕ ТРЕХСТОРОННЕЕ СОГЛАШЕНИЕ</a:t>
              </a:r>
            </a:p>
          </p:txBody>
        </p:sp>
        <p:sp>
          <p:nvSpPr>
            <p:cNvPr id="5" name="TextBox 5"/>
            <p:cNvSpPr txBox="1"/>
            <p:nvPr/>
          </p:nvSpPr>
          <p:spPr>
            <a:xfrm>
              <a:off x="1409125" y="7299141"/>
              <a:ext cx="9522773" cy="825500"/>
            </a:xfrm>
            <a:prstGeom prst="rect">
              <a:avLst/>
            </a:prstGeom>
          </p:spPr>
          <p:txBody>
            <a:bodyPr lIns="0" tIns="0" rIns="0" bIns="0" rtlCol="0" anchor="t">
              <a:spAutoFit/>
            </a:bodyPr>
            <a:lstStyle/>
            <a:p>
              <a:pPr algn="r">
                <a:lnSpc>
                  <a:spcPts val="4800"/>
                </a:lnSpc>
              </a:pPr>
              <a:r>
                <a:rPr lang="en-US" sz="4000" spc="400" dirty="0">
                  <a:solidFill>
                    <a:srgbClr val="F7F8F3"/>
                  </a:solidFill>
                  <a:latin typeface="Tex Gyre Adventor Bold" charset="-52"/>
                </a:rPr>
                <a:t>ПОДПИСАНИЕ</a:t>
              </a:r>
            </a:p>
          </p:txBody>
        </p:sp>
        <p:sp>
          <p:nvSpPr>
            <p:cNvPr id="6" name="TextBox 6"/>
            <p:cNvSpPr txBox="1"/>
            <p:nvPr/>
          </p:nvSpPr>
          <p:spPr>
            <a:xfrm>
              <a:off x="1409125" y="8447091"/>
              <a:ext cx="9522773" cy="1472197"/>
            </a:xfrm>
            <a:prstGeom prst="rect">
              <a:avLst/>
            </a:prstGeom>
          </p:spPr>
          <p:txBody>
            <a:bodyPr lIns="0" tIns="0" rIns="0" bIns="0" rtlCol="0" anchor="t">
              <a:spAutoFit/>
            </a:bodyPr>
            <a:lstStyle/>
            <a:p>
              <a:pPr algn="r">
                <a:lnSpc>
                  <a:spcPts val="4500"/>
                </a:lnSpc>
              </a:pPr>
              <a:r>
                <a:rPr lang="en-US" sz="3000" dirty="0">
                  <a:solidFill>
                    <a:srgbClr val="F7F8F3"/>
                  </a:solidFill>
                  <a:latin typeface="Tex Gyre Adventor" charset="-52"/>
                </a:rPr>
                <a:t>  4 ОКТЯБРЯ 2017 ГОДА</a:t>
              </a:r>
            </a:p>
            <a:p>
              <a:pPr algn="r">
                <a:lnSpc>
                  <a:spcPts val="4500"/>
                </a:lnSpc>
              </a:pPr>
              <a:r>
                <a:rPr lang="en-US" sz="3000" dirty="0">
                  <a:solidFill>
                    <a:srgbClr val="F7F8F3"/>
                  </a:solidFill>
                  <a:latin typeface="Tex Gyre Adventor" charset="-52"/>
                </a:rPr>
                <a:t> ЗАЛ НОМЕР ОДИН ДОМА СОЮЗОВ</a:t>
              </a:r>
            </a:p>
          </p:txBody>
        </p:sp>
        <p:sp>
          <p:nvSpPr>
            <p:cNvPr id="7" name="AutoShape 7"/>
            <p:cNvSpPr/>
            <p:nvPr/>
          </p:nvSpPr>
          <p:spPr>
            <a:xfrm>
              <a:off x="9788898" y="5345592"/>
              <a:ext cx="1143000" cy="203200"/>
            </a:xfrm>
            <a:prstGeom prst="rect">
              <a:avLst/>
            </a:prstGeom>
            <a:solidFill>
              <a:srgbClr val="F7F8F3"/>
            </a:solidFill>
          </p:spPr>
        </p:sp>
        <p:sp>
          <p:nvSpPr>
            <p:cNvPr id="8" name="AutoShape 8"/>
            <p:cNvSpPr/>
            <p:nvPr/>
          </p:nvSpPr>
          <p:spPr>
            <a:xfrm>
              <a:off x="0" y="9807808"/>
              <a:ext cx="631036" cy="630800"/>
            </a:xfrm>
            <a:prstGeom prst="rect">
              <a:avLst/>
            </a:prstGeom>
            <a:solidFill>
              <a:srgbClr val="F7F8F3"/>
            </a:solidFill>
          </p:spPr>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7F8F3"/>
        </a:solidFill>
        <a:effectLst/>
      </p:bgPr>
    </p:bg>
    <p:spTree>
      <p:nvGrpSpPr>
        <p:cNvPr id="1" name=""/>
        <p:cNvGrpSpPr/>
        <p:nvPr/>
      </p:nvGrpSpPr>
      <p:grpSpPr>
        <a:xfrm>
          <a:off x="0" y="0"/>
          <a:ext cx="0" cy="0"/>
          <a:chOff x="0" y="0"/>
          <a:chExt cx="0" cy="0"/>
        </a:xfrm>
      </p:grpSpPr>
      <p:sp>
        <p:nvSpPr>
          <p:cNvPr id="2" name="TextBox 2"/>
          <p:cNvSpPr txBox="1"/>
          <p:nvPr/>
        </p:nvSpPr>
        <p:spPr>
          <a:xfrm>
            <a:off x="11067650" y="8931712"/>
            <a:ext cx="6191650" cy="331437"/>
          </a:xfrm>
          <a:prstGeom prst="rect">
            <a:avLst/>
          </a:prstGeom>
        </p:spPr>
        <p:txBody>
          <a:bodyPr lIns="0" tIns="0" rIns="0" bIns="0" rtlCol="0" anchor="t">
            <a:spAutoFit/>
          </a:bodyPr>
          <a:lstStyle/>
          <a:p>
            <a:pPr algn="r">
              <a:lnSpc>
                <a:spcPts val="2769"/>
              </a:lnSpc>
            </a:pPr>
            <a:r>
              <a:rPr lang="en-US" sz="2000" spc="197" dirty="0">
                <a:solidFill>
                  <a:srgbClr val="224187"/>
                </a:solidFill>
                <a:latin typeface="Tex Gyre Adventor"/>
              </a:rPr>
              <a:t>МГО ПРОФАВИА</a:t>
            </a:r>
          </a:p>
        </p:txBody>
      </p:sp>
      <p:grpSp>
        <p:nvGrpSpPr>
          <p:cNvPr id="3" name="Group 3"/>
          <p:cNvGrpSpPr/>
          <p:nvPr/>
        </p:nvGrpSpPr>
        <p:grpSpPr>
          <a:xfrm>
            <a:off x="1028700" y="1028700"/>
            <a:ext cx="16230600" cy="8229600"/>
            <a:chOff x="0" y="0"/>
            <a:chExt cx="21640800" cy="10972800"/>
          </a:xfrm>
        </p:grpSpPr>
        <p:sp>
          <p:nvSpPr>
            <p:cNvPr id="4" name="TextBox 4"/>
            <p:cNvSpPr txBox="1"/>
            <p:nvPr/>
          </p:nvSpPr>
          <p:spPr>
            <a:xfrm>
              <a:off x="0" y="1799484"/>
              <a:ext cx="21640800" cy="7899599"/>
            </a:xfrm>
            <a:prstGeom prst="rect">
              <a:avLst/>
            </a:prstGeom>
          </p:spPr>
          <p:txBody>
            <a:bodyPr lIns="0" tIns="0" rIns="0" bIns="0" rtlCol="0" anchor="t">
              <a:spAutoFit/>
            </a:bodyPr>
            <a:lstStyle/>
            <a:p>
              <a:pPr indent="457200" algn="just">
                <a:lnSpc>
                  <a:spcPts val="3300"/>
                </a:lnSpc>
              </a:pPr>
              <a:r>
                <a:rPr lang="en-US" sz="2200" dirty="0">
                  <a:solidFill>
                    <a:srgbClr val="000000"/>
                  </a:solidFill>
                  <a:latin typeface="Tex Gyre Adventor" charset="-52"/>
                </a:rPr>
                <a:t>По инициативе Московской городской организации профессионального союза трудящихся авиационной промышленности  в рамках заседания Московской трехсторонней комиссии по регулированию социально-трудовых отношений впервые подписано «Городское межотраслевое трехстороннее соглашение в организациях промышленной, научно-технической, инновационной деятельности и организациях малого и среднего предпринимательства в научно-технической и инновационной сфере» на 2017 – 2020 годы между Руководителем Департамента науки, промышленной политики и предпринимательства города Москвы Фурсиным А.А., Председателем Московской конфедерации промышленников и предпринимателей (работодателей) Паниной Е.В. и Председателем Ассоциации городских и территориальных профсоюзных организаций промышленных </a:t>
              </a:r>
              <a:r>
                <a:rPr lang="en-US" sz="2200" dirty="0" smtClean="0">
                  <a:solidFill>
                    <a:srgbClr val="000000"/>
                  </a:solidFill>
                  <a:latin typeface="Tex Gyre Adventor" charset="-52"/>
                </a:rPr>
                <a:t>отраслей</a:t>
              </a:r>
              <a:r>
                <a:rPr lang="ru-RU" sz="2200" dirty="0" smtClean="0">
                  <a:solidFill>
                    <a:srgbClr val="000000"/>
                  </a:solidFill>
                  <a:latin typeface="Tex Gyre Adventor" charset="-52"/>
                </a:rPr>
                <a:t> </a:t>
              </a:r>
              <a:r>
                <a:rPr lang="en-US" sz="2200" dirty="0" smtClean="0">
                  <a:solidFill>
                    <a:srgbClr val="000000"/>
                  </a:solidFill>
                  <a:latin typeface="Tex Gyre Adventor" charset="-52"/>
                </a:rPr>
                <a:t>города </a:t>
              </a:r>
              <a:r>
                <a:rPr lang="en-US" sz="2200" dirty="0">
                  <a:solidFill>
                    <a:srgbClr val="000000"/>
                  </a:solidFill>
                  <a:latin typeface="Tex Gyre Adventor" charset="-52"/>
                </a:rPr>
                <a:t>Москвы Чугунковым С.Н. </a:t>
              </a:r>
            </a:p>
            <a:p>
              <a:pPr indent="457200" algn="just">
                <a:lnSpc>
                  <a:spcPts val="3300"/>
                </a:lnSpc>
              </a:pPr>
              <a:endParaRPr sz="2200" dirty="0">
                <a:latin typeface="Tex Gyre Adventor" charset="-52"/>
              </a:endParaRPr>
            </a:p>
            <a:p>
              <a:pPr indent="457200" algn="just">
                <a:lnSpc>
                  <a:spcPts val="3300"/>
                </a:lnSpc>
              </a:pPr>
              <a:r>
                <a:rPr lang="en-US" sz="2200" dirty="0">
                  <a:solidFill>
                    <a:srgbClr val="000000"/>
                  </a:solidFill>
                  <a:latin typeface="Tex Gyre Adventor" charset="-52"/>
                </a:rPr>
                <a:t>К концу 2020 Московская городская организация Профсоюза инициировала работу над проектом «Городского межотраслевого трехстороннего соглашения  в организациях промышленной деятельности» на 2021-2023 годы совместно с Руководителем Департамента инвестиционной и промышленной политики  города Москвы Прохоровым А.В. </a:t>
              </a:r>
              <a:r>
                <a:rPr lang="en-US" sz="2200" dirty="0" smtClean="0">
                  <a:solidFill>
                    <a:srgbClr val="000000"/>
                  </a:solidFill>
                  <a:latin typeface="Tex Gyre Adventor" charset="-52"/>
                </a:rPr>
                <a:t>                      и </a:t>
              </a:r>
              <a:r>
                <a:rPr lang="en-US" sz="2200" dirty="0">
                  <a:solidFill>
                    <a:srgbClr val="000000"/>
                  </a:solidFill>
                  <a:latin typeface="Tex Gyre Adventor" charset="-52"/>
                </a:rPr>
                <a:t>Председателем Московской конфедерации промышленников и предпринимателей (работодателей) Паниной Е.В.</a:t>
              </a:r>
            </a:p>
          </p:txBody>
        </p:sp>
        <p:sp>
          <p:nvSpPr>
            <p:cNvPr id="5" name="AutoShape 5"/>
            <p:cNvSpPr/>
            <p:nvPr/>
          </p:nvSpPr>
          <p:spPr>
            <a:xfrm>
              <a:off x="0" y="10342000"/>
              <a:ext cx="631036" cy="630800"/>
            </a:xfrm>
            <a:prstGeom prst="rect">
              <a:avLst/>
            </a:prstGeom>
            <a:solidFill>
              <a:srgbClr val="224187"/>
            </a:solidFill>
          </p:spPr>
        </p:sp>
        <p:sp>
          <p:nvSpPr>
            <p:cNvPr id="6" name="AutoShape 6"/>
            <p:cNvSpPr/>
            <p:nvPr/>
          </p:nvSpPr>
          <p:spPr>
            <a:xfrm>
              <a:off x="20057259" y="0"/>
              <a:ext cx="1583541" cy="1582949"/>
            </a:xfrm>
            <a:prstGeom prst="rect">
              <a:avLst/>
            </a:prstGeom>
            <a:solidFill>
              <a:srgbClr val="224187"/>
            </a:solidFill>
          </p:spPr>
        </p:sp>
        <p:sp>
          <p:nvSpPr>
            <p:cNvPr id="7" name="TextBox 7"/>
            <p:cNvSpPr txBox="1"/>
            <p:nvPr/>
          </p:nvSpPr>
          <p:spPr>
            <a:xfrm>
              <a:off x="0" y="9525"/>
              <a:ext cx="16525924" cy="841000"/>
            </a:xfrm>
            <a:prstGeom prst="rect">
              <a:avLst/>
            </a:prstGeom>
          </p:spPr>
          <p:txBody>
            <a:bodyPr lIns="0" tIns="0" rIns="0" bIns="0" rtlCol="0" anchor="t">
              <a:spAutoFit/>
            </a:bodyPr>
            <a:lstStyle/>
            <a:p>
              <a:pPr>
                <a:lnSpc>
                  <a:spcPts val="5160"/>
                </a:lnSpc>
              </a:pPr>
              <a:r>
                <a:rPr lang="en-US" sz="4300" spc="343" dirty="0">
                  <a:solidFill>
                    <a:srgbClr val="224187"/>
                  </a:solidFill>
                  <a:latin typeface="Tex Gyre Adventor Bold" charset="-52"/>
                </a:rPr>
                <a:t>О ГОРОДСКОМ СОГЛАШЕНИИ </a:t>
              </a:r>
            </a:p>
          </p:txBody>
        </p:sp>
        <p:sp>
          <p:nvSpPr>
            <p:cNvPr id="8" name="AutoShape 8"/>
            <p:cNvSpPr/>
            <p:nvPr/>
          </p:nvSpPr>
          <p:spPr>
            <a:xfrm>
              <a:off x="0" y="1358900"/>
              <a:ext cx="1143000" cy="203200"/>
            </a:xfrm>
            <a:prstGeom prst="rect">
              <a:avLst/>
            </a:prstGeom>
            <a:solidFill>
              <a:srgbClr val="224187"/>
            </a:solidFill>
          </p:spPr>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7F8F3"/>
        </a:solidFill>
        <a:effectLst/>
      </p:bgPr>
    </p:bg>
    <p:spTree>
      <p:nvGrpSpPr>
        <p:cNvPr id="1" name=""/>
        <p:cNvGrpSpPr/>
        <p:nvPr/>
      </p:nvGrpSpPr>
      <p:grpSpPr>
        <a:xfrm>
          <a:off x="0" y="0"/>
          <a:ext cx="0" cy="0"/>
          <a:chOff x="0" y="0"/>
          <a:chExt cx="0" cy="0"/>
        </a:xfrm>
      </p:grpSpPr>
      <p:sp>
        <p:nvSpPr>
          <p:cNvPr id="3" name="TextBox 3"/>
          <p:cNvSpPr txBox="1"/>
          <p:nvPr/>
        </p:nvSpPr>
        <p:spPr>
          <a:xfrm>
            <a:off x="1028700" y="2349084"/>
            <a:ext cx="4610100" cy="4655121"/>
          </a:xfrm>
          <a:prstGeom prst="rect">
            <a:avLst/>
          </a:prstGeom>
        </p:spPr>
        <p:txBody>
          <a:bodyPr wrap="square" lIns="0" tIns="0" rIns="0" bIns="0" rtlCol="0" anchor="t">
            <a:spAutoFit/>
          </a:bodyPr>
          <a:lstStyle/>
          <a:p>
            <a:pPr indent="457200" algn="just">
              <a:lnSpc>
                <a:spcPts val="3300"/>
              </a:lnSpc>
            </a:pPr>
            <a:r>
              <a:rPr lang="en-US" sz="2200" dirty="0">
                <a:solidFill>
                  <a:srgbClr val="000000"/>
                </a:solidFill>
                <a:latin typeface="Tex Gyre Adventor" charset="-52"/>
              </a:rPr>
              <a:t>Особое внимание МГО Профавиа уделяет вопросам установления минимальной заработной платы, проведения индексации и своевременности ее выплаты, обеспечение уровня средней заработной платы </a:t>
            </a:r>
            <a:r>
              <a:rPr lang="en-US" sz="2200" dirty="0" smtClean="0">
                <a:solidFill>
                  <a:srgbClr val="000000"/>
                </a:solidFill>
                <a:latin typeface="Tex Gyre Adventor" charset="-52"/>
              </a:rPr>
              <a:t>            в </a:t>
            </a:r>
            <a:r>
              <a:rPr lang="en-US" sz="2200" dirty="0">
                <a:solidFill>
                  <a:srgbClr val="000000"/>
                </a:solidFill>
                <a:latin typeface="Tex Gyre Adventor" charset="-52"/>
              </a:rPr>
              <a:t>организации не менее 4-х прожиточных минимумов трудоспособного населения </a:t>
            </a:r>
            <a:r>
              <a:rPr lang="en-US" sz="2200" dirty="0" smtClean="0">
                <a:solidFill>
                  <a:srgbClr val="000000"/>
                </a:solidFill>
                <a:latin typeface="Tex Gyre Adventor" charset="-52"/>
              </a:rPr>
              <a:t>           в г</a:t>
            </a:r>
            <a:r>
              <a:rPr lang="en-US" sz="2200" dirty="0">
                <a:solidFill>
                  <a:srgbClr val="000000"/>
                </a:solidFill>
                <a:latin typeface="Tex Gyre Adventor" charset="-52"/>
              </a:rPr>
              <a:t>. Москве.</a:t>
            </a:r>
          </a:p>
        </p:txBody>
      </p:sp>
      <p:sp>
        <p:nvSpPr>
          <p:cNvPr id="4" name="AutoShape 4"/>
          <p:cNvSpPr/>
          <p:nvPr/>
        </p:nvSpPr>
        <p:spPr>
          <a:xfrm>
            <a:off x="1028700" y="8785200"/>
            <a:ext cx="473277" cy="473100"/>
          </a:xfrm>
          <a:prstGeom prst="rect">
            <a:avLst/>
          </a:prstGeom>
          <a:solidFill>
            <a:srgbClr val="224187"/>
          </a:solidFill>
        </p:spPr>
      </p:sp>
      <p:sp>
        <p:nvSpPr>
          <p:cNvPr id="5" name="AutoShape 5"/>
          <p:cNvSpPr/>
          <p:nvPr/>
        </p:nvSpPr>
        <p:spPr>
          <a:xfrm>
            <a:off x="16071645" y="1028700"/>
            <a:ext cx="1187655" cy="1187212"/>
          </a:xfrm>
          <a:prstGeom prst="rect">
            <a:avLst/>
          </a:prstGeom>
          <a:solidFill>
            <a:srgbClr val="224187"/>
          </a:solidFill>
        </p:spPr>
      </p:sp>
      <p:sp>
        <p:nvSpPr>
          <p:cNvPr id="6" name="TextBox 6"/>
          <p:cNvSpPr txBox="1"/>
          <p:nvPr/>
        </p:nvSpPr>
        <p:spPr>
          <a:xfrm>
            <a:off x="1028700" y="1038225"/>
            <a:ext cx="12394443" cy="666750"/>
          </a:xfrm>
          <a:prstGeom prst="rect">
            <a:avLst/>
          </a:prstGeom>
        </p:spPr>
        <p:txBody>
          <a:bodyPr lIns="0" tIns="0" rIns="0" bIns="0" rtlCol="0" anchor="t">
            <a:spAutoFit/>
          </a:bodyPr>
          <a:lstStyle/>
          <a:p>
            <a:pPr>
              <a:lnSpc>
                <a:spcPts val="5160"/>
              </a:lnSpc>
            </a:pPr>
            <a:r>
              <a:rPr lang="en-US" sz="4300" spc="343" dirty="0">
                <a:solidFill>
                  <a:srgbClr val="224187"/>
                </a:solidFill>
                <a:latin typeface="Tex Gyre Adventor Bold" charset="-52"/>
              </a:rPr>
              <a:t>ОПЛАТА ТРУДА</a:t>
            </a:r>
          </a:p>
        </p:txBody>
      </p:sp>
      <p:sp>
        <p:nvSpPr>
          <p:cNvPr id="7" name="AutoShape 7"/>
          <p:cNvSpPr/>
          <p:nvPr/>
        </p:nvSpPr>
        <p:spPr>
          <a:xfrm>
            <a:off x="1028700" y="2047875"/>
            <a:ext cx="857250" cy="152400"/>
          </a:xfrm>
          <a:prstGeom prst="rect">
            <a:avLst/>
          </a:prstGeom>
          <a:solidFill>
            <a:srgbClr val="224187"/>
          </a:solidFill>
        </p:spPr>
      </p:sp>
      <p:graphicFrame>
        <p:nvGraphicFramePr>
          <p:cNvPr id="8" name="Диаграмма 7"/>
          <p:cNvGraphicFramePr>
            <a:graphicFrameLocks/>
          </p:cNvGraphicFramePr>
          <p:nvPr/>
        </p:nvGraphicFramePr>
        <p:xfrm>
          <a:off x="6172200" y="2247900"/>
          <a:ext cx="11087100" cy="7772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7F8F3"/>
        </a:solidFill>
        <a:effectLst/>
      </p:bgPr>
    </p:bg>
    <p:spTree>
      <p:nvGrpSpPr>
        <p:cNvPr id="1" name=""/>
        <p:cNvGrpSpPr/>
        <p:nvPr/>
      </p:nvGrpSpPr>
      <p:grpSpPr>
        <a:xfrm>
          <a:off x="0" y="0"/>
          <a:ext cx="0" cy="0"/>
          <a:chOff x="0" y="0"/>
          <a:chExt cx="0" cy="0"/>
        </a:xfrm>
      </p:grpSpPr>
      <p:sp>
        <p:nvSpPr>
          <p:cNvPr id="3" name="TextBox 3"/>
          <p:cNvSpPr txBox="1"/>
          <p:nvPr/>
        </p:nvSpPr>
        <p:spPr>
          <a:xfrm>
            <a:off x="1028700" y="2378656"/>
            <a:ext cx="4457700" cy="4655121"/>
          </a:xfrm>
          <a:prstGeom prst="rect">
            <a:avLst/>
          </a:prstGeom>
        </p:spPr>
        <p:txBody>
          <a:bodyPr wrap="square" lIns="0" tIns="0" rIns="0" bIns="0" rtlCol="0" anchor="t">
            <a:spAutoFit/>
          </a:bodyPr>
          <a:lstStyle/>
          <a:p>
            <a:pPr indent="457200" algn="just">
              <a:lnSpc>
                <a:spcPts val="3300"/>
              </a:lnSpc>
            </a:pPr>
            <a:r>
              <a:rPr lang="en-US" sz="2200" dirty="0">
                <a:solidFill>
                  <a:srgbClr val="000000"/>
                </a:solidFill>
                <a:latin typeface="Tex Gyre Adventor" charset="-52"/>
              </a:rPr>
              <a:t>Уровни средних заработных плат по корпорациям в городе Москве расположились следующим </a:t>
            </a:r>
            <a:r>
              <a:rPr lang="en-US" sz="2200" dirty="0" smtClean="0">
                <a:solidFill>
                  <a:srgbClr val="000000"/>
                </a:solidFill>
                <a:latin typeface="Tex Gyre Adventor" charset="-52"/>
              </a:rPr>
              <a:t>образом</a:t>
            </a:r>
            <a:r>
              <a:rPr lang="ru-RU" sz="2200" dirty="0" smtClean="0">
                <a:solidFill>
                  <a:srgbClr val="000000"/>
                </a:solidFill>
                <a:latin typeface="Tex Gyre Adventor" charset="-52"/>
              </a:rPr>
              <a:t>.</a:t>
            </a:r>
          </a:p>
          <a:p>
            <a:pPr indent="457200" algn="just">
              <a:lnSpc>
                <a:spcPts val="3300"/>
              </a:lnSpc>
            </a:pPr>
            <a:r>
              <a:rPr lang="en-US" sz="2200" dirty="0" smtClean="0">
                <a:solidFill>
                  <a:srgbClr val="000000"/>
                </a:solidFill>
                <a:latin typeface="Tex Gyre Adventor" charset="-52"/>
              </a:rPr>
              <a:t>Заработные платы в организациях МГО Профавиа нельзя считать конкурентоспособными </a:t>
            </a:r>
            <a:r>
              <a:rPr lang="ru-RU" sz="2200" dirty="0" smtClean="0">
                <a:solidFill>
                  <a:srgbClr val="000000"/>
                </a:solidFill>
                <a:latin typeface="Tex Gyre Adventor" charset="-52"/>
              </a:rPr>
              <a:t>за</a:t>
            </a:r>
            <a:r>
              <a:rPr lang="en-US" sz="2200" dirty="0" smtClean="0">
                <a:solidFill>
                  <a:srgbClr val="000000"/>
                </a:solidFill>
                <a:latin typeface="Tex Gyre Adventor" charset="-52"/>
              </a:rPr>
              <a:t> исключением ПАО «ОАК», АО «Вертолеты России», АО «Алмаз-Антей». </a:t>
            </a:r>
            <a:endParaRPr lang="en-US" sz="2200" dirty="0">
              <a:solidFill>
                <a:srgbClr val="000000"/>
              </a:solidFill>
              <a:latin typeface="Tex Gyre Adventor" charset="-52"/>
            </a:endParaRPr>
          </a:p>
        </p:txBody>
      </p:sp>
      <p:sp>
        <p:nvSpPr>
          <p:cNvPr id="4" name="AutoShape 4"/>
          <p:cNvSpPr/>
          <p:nvPr/>
        </p:nvSpPr>
        <p:spPr>
          <a:xfrm>
            <a:off x="1028700" y="8785200"/>
            <a:ext cx="473277" cy="473100"/>
          </a:xfrm>
          <a:prstGeom prst="rect">
            <a:avLst/>
          </a:prstGeom>
          <a:solidFill>
            <a:srgbClr val="224187"/>
          </a:solidFill>
        </p:spPr>
      </p:sp>
      <p:sp>
        <p:nvSpPr>
          <p:cNvPr id="5" name="AutoShape 5"/>
          <p:cNvSpPr/>
          <p:nvPr/>
        </p:nvSpPr>
        <p:spPr>
          <a:xfrm>
            <a:off x="16071645" y="1028700"/>
            <a:ext cx="1187655" cy="1187212"/>
          </a:xfrm>
          <a:prstGeom prst="rect">
            <a:avLst/>
          </a:prstGeom>
          <a:solidFill>
            <a:srgbClr val="224187"/>
          </a:solidFill>
        </p:spPr>
      </p:sp>
      <p:sp>
        <p:nvSpPr>
          <p:cNvPr id="6" name="TextBox 6"/>
          <p:cNvSpPr txBox="1"/>
          <p:nvPr/>
        </p:nvSpPr>
        <p:spPr>
          <a:xfrm>
            <a:off x="1028700" y="1038225"/>
            <a:ext cx="12394443" cy="666750"/>
          </a:xfrm>
          <a:prstGeom prst="rect">
            <a:avLst/>
          </a:prstGeom>
        </p:spPr>
        <p:txBody>
          <a:bodyPr lIns="0" tIns="0" rIns="0" bIns="0" rtlCol="0" anchor="t">
            <a:spAutoFit/>
          </a:bodyPr>
          <a:lstStyle/>
          <a:p>
            <a:pPr>
              <a:lnSpc>
                <a:spcPts val="5160"/>
              </a:lnSpc>
            </a:pPr>
            <a:r>
              <a:rPr lang="en-US" sz="4300" spc="343" dirty="0">
                <a:solidFill>
                  <a:srgbClr val="224187"/>
                </a:solidFill>
                <a:latin typeface="Tex Gyre Adventor Bold" charset="-52"/>
              </a:rPr>
              <a:t>ОПЛАТА ТРУДА</a:t>
            </a:r>
          </a:p>
        </p:txBody>
      </p:sp>
      <p:sp>
        <p:nvSpPr>
          <p:cNvPr id="7" name="AutoShape 7"/>
          <p:cNvSpPr/>
          <p:nvPr/>
        </p:nvSpPr>
        <p:spPr>
          <a:xfrm>
            <a:off x="1028700" y="2047875"/>
            <a:ext cx="857250" cy="152400"/>
          </a:xfrm>
          <a:prstGeom prst="rect">
            <a:avLst/>
          </a:prstGeom>
          <a:solidFill>
            <a:srgbClr val="224187"/>
          </a:solidFill>
        </p:spPr>
      </p:sp>
      <p:graphicFrame>
        <p:nvGraphicFramePr>
          <p:cNvPr id="9" name="Диаграмма 8"/>
          <p:cNvGraphicFramePr>
            <a:graphicFrameLocks/>
          </p:cNvGraphicFramePr>
          <p:nvPr/>
        </p:nvGraphicFramePr>
        <p:xfrm>
          <a:off x="5791200" y="2400300"/>
          <a:ext cx="11468100" cy="7620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7F8F3"/>
        </a:solidFill>
        <a:effectLst/>
      </p:bgPr>
    </p:bg>
    <p:spTree>
      <p:nvGrpSpPr>
        <p:cNvPr id="1" name=""/>
        <p:cNvGrpSpPr/>
        <p:nvPr/>
      </p:nvGrpSpPr>
      <p:grpSpPr>
        <a:xfrm>
          <a:off x="0" y="0"/>
          <a:ext cx="0" cy="0"/>
          <a:chOff x="0" y="0"/>
          <a:chExt cx="0" cy="0"/>
        </a:xfrm>
      </p:grpSpPr>
      <p:sp>
        <p:nvSpPr>
          <p:cNvPr id="2" name="TextBox 2"/>
          <p:cNvSpPr txBox="1"/>
          <p:nvPr/>
        </p:nvSpPr>
        <p:spPr>
          <a:xfrm>
            <a:off x="11067650" y="8931712"/>
            <a:ext cx="6191650" cy="332142"/>
          </a:xfrm>
          <a:prstGeom prst="rect">
            <a:avLst/>
          </a:prstGeom>
        </p:spPr>
        <p:txBody>
          <a:bodyPr lIns="0" tIns="0" rIns="0" bIns="0" rtlCol="0" anchor="t">
            <a:spAutoFit/>
          </a:bodyPr>
          <a:lstStyle/>
          <a:p>
            <a:pPr algn="r">
              <a:lnSpc>
                <a:spcPts val="2769"/>
              </a:lnSpc>
            </a:pPr>
            <a:r>
              <a:rPr lang="en-US" sz="2000" spc="197" dirty="0">
                <a:solidFill>
                  <a:srgbClr val="224187"/>
                </a:solidFill>
                <a:latin typeface="Tex Gyre Adventor" charset="-52"/>
              </a:rPr>
              <a:t>МГО ПРОФАВИА</a:t>
            </a:r>
          </a:p>
        </p:txBody>
      </p:sp>
      <p:sp>
        <p:nvSpPr>
          <p:cNvPr id="3" name="TextBox 3"/>
          <p:cNvSpPr txBox="1"/>
          <p:nvPr/>
        </p:nvSpPr>
        <p:spPr>
          <a:xfrm>
            <a:off x="1028700" y="2450365"/>
            <a:ext cx="16230600" cy="5924699"/>
          </a:xfrm>
          <a:prstGeom prst="rect">
            <a:avLst/>
          </a:prstGeom>
        </p:spPr>
        <p:txBody>
          <a:bodyPr lIns="0" tIns="0" rIns="0" bIns="0" rtlCol="0" anchor="t">
            <a:spAutoFit/>
          </a:bodyPr>
          <a:lstStyle/>
          <a:p>
            <a:pPr indent="457200" algn="just">
              <a:lnSpc>
                <a:spcPts val="3300"/>
              </a:lnSpc>
            </a:pPr>
            <a:r>
              <a:rPr lang="en-US" sz="2200" dirty="0" smtClean="0">
                <a:solidFill>
                  <a:srgbClr val="000000"/>
                </a:solidFill>
                <a:latin typeface="Tex Gyre Adventor" charset="-52"/>
              </a:rPr>
              <a:t>Вопросы </a:t>
            </a:r>
            <a:r>
              <a:rPr lang="en-US" sz="2200" dirty="0">
                <a:solidFill>
                  <a:srgbClr val="000000"/>
                </a:solidFill>
                <a:latin typeface="Tex Gyre Adventor" charset="-52"/>
              </a:rPr>
              <a:t>занятости и кадрового потенциала организаций постоянно находились в сфере внимания </a:t>
            </a:r>
            <a:r>
              <a:rPr lang="ru-RU" sz="2200" dirty="0" smtClean="0">
                <a:solidFill>
                  <a:srgbClr val="000000"/>
                </a:solidFill>
                <a:latin typeface="Tex Gyre Adventor" charset="-52"/>
              </a:rPr>
              <a:t>МГО Профавиа</a:t>
            </a:r>
            <a:r>
              <a:rPr lang="en-US" sz="2200" dirty="0" smtClean="0">
                <a:solidFill>
                  <a:srgbClr val="000000"/>
                </a:solidFill>
                <a:latin typeface="Tex Gyre Adventor" charset="-52"/>
              </a:rPr>
              <a:t>. </a:t>
            </a:r>
            <a:endParaRPr lang="ru-RU" sz="2200" dirty="0" smtClean="0">
              <a:solidFill>
                <a:srgbClr val="000000"/>
              </a:solidFill>
              <a:latin typeface="Tex Gyre Adventor" charset="-52"/>
            </a:endParaRPr>
          </a:p>
          <a:p>
            <a:pPr indent="457200" algn="just">
              <a:lnSpc>
                <a:spcPts val="3300"/>
              </a:lnSpc>
            </a:pPr>
            <a:r>
              <a:rPr lang="ru-RU" sz="2200" dirty="0" smtClean="0">
                <a:solidFill>
                  <a:srgbClr val="000000"/>
                </a:solidFill>
                <a:latin typeface="Tex Gyre Adventor" charset="-52"/>
              </a:rPr>
              <a:t>В Конвенции МОТ №122 «О политике в области занятости» определена главная цель государств – это проведение </a:t>
            </a:r>
            <a:r>
              <a:rPr lang="en-US" sz="2200" dirty="0" smtClean="0">
                <a:solidFill>
                  <a:srgbClr val="000000"/>
                </a:solidFill>
                <a:latin typeface="Tex Gyre Adventor" charset="-52"/>
              </a:rPr>
              <a:t>       </a:t>
            </a:r>
            <a:r>
              <a:rPr lang="ru-RU" sz="2200" dirty="0" smtClean="0">
                <a:solidFill>
                  <a:srgbClr val="000000"/>
                </a:solidFill>
                <a:latin typeface="Tex Gyre Adventor" charset="-52"/>
              </a:rPr>
              <a:t>и осуществление активной политики, направленной на содействие полной, продуктивной и свободно избранной занятости населения.</a:t>
            </a:r>
          </a:p>
          <a:p>
            <a:pPr indent="457200" algn="just">
              <a:lnSpc>
                <a:spcPts val="3300"/>
              </a:lnSpc>
            </a:pPr>
            <a:r>
              <a:rPr lang="ru-RU" sz="2200" dirty="0" smtClean="0">
                <a:solidFill>
                  <a:srgbClr val="000000"/>
                </a:solidFill>
                <a:latin typeface="Tex Gyre Adventor" charset="-52"/>
              </a:rPr>
              <a:t>Уровень зарегистрированной безработицы в РФ -  3,7%.</a:t>
            </a:r>
          </a:p>
          <a:p>
            <a:pPr indent="457200" algn="just">
              <a:lnSpc>
                <a:spcPts val="3300"/>
              </a:lnSpc>
            </a:pPr>
            <a:r>
              <a:rPr lang="ru-RU" sz="2200" dirty="0" smtClean="0">
                <a:solidFill>
                  <a:srgbClr val="000000"/>
                </a:solidFill>
                <a:latin typeface="Tex Gyre Adventor" charset="-52"/>
              </a:rPr>
              <a:t>Уровень зарегистрированной безработицы в городе Москве – 2,9%. </a:t>
            </a:r>
          </a:p>
          <a:p>
            <a:pPr indent="457200" algn="just">
              <a:lnSpc>
                <a:spcPts val="3300"/>
              </a:lnSpc>
            </a:pPr>
            <a:r>
              <a:rPr lang="ru-RU" sz="2200" dirty="0" smtClean="0">
                <a:solidFill>
                  <a:srgbClr val="000000"/>
                </a:solidFill>
                <a:latin typeface="Tex Gyre Adventor" charset="-52"/>
              </a:rPr>
              <a:t>Уровень безработицы в городе Москве по МОТ №122 – 1,9%.</a:t>
            </a:r>
          </a:p>
          <a:p>
            <a:pPr indent="457200" algn="just">
              <a:lnSpc>
                <a:spcPts val="3300"/>
              </a:lnSpc>
            </a:pPr>
            <a:r>
              <a:rPr lang="en-US" sz="2200" dirty="0" smtClean="0">
                <a:solidFill>
                  <a:srgbClr val="000000"/>
                </a:solidFill>
                <a:latin typeface="Tex Gyre Adventor" charset="-52"/>
              </a:rPr>
              <a:t>За </a:t>
            </a:r>
            <a:r>
              <a:rPr lang="en-US" sz="2200" dirty="0">
                <a:solidFill>
                  <a:srgbClr val="000000"/>
                </a:solidFill>
                <a:latin typeface="Tex Gyre Adventor" charset="-52"/>
              </a:rPr>
              <a:t>отчетный период общая численность работников организаций, входящих в МГО Профавиа, уменьшилось </a:t>
            </a:r>
            <a:r>
              <a:rPr lang="en-US" sz="2200" dirty="0" smtClean="0">
                <a:solidFill>
                  <a:srgbClr val="000000"/>
                </a:solidFill>
                <a:latin typeface="Tex Gyre Adventor" charset="-52"/>
              </a:rPr>
              <a:t>                 на 1</a:t>
            </a:r>
            <a:r>
              <a:rPr lang="ru-RU" sz="2200" dirty="0" smtClean="0">
                <a:solidFill>
                  <a:srgbClr val="000000"/>
                </a:solidFill>
                <a:latin typeface="Tex Gyre Adventor" charset="-52"/>
              </a:rPr>
              <a:t>2,2</a:t>
            </a:r>
            <a:r>
              <a:rPr lang="en-US" sz="2200" dirty="0" smtClean="0">
                <a:solidFill>
                  <a:srgbClr val="000000"/>
                </a:solidFill>
                <a:latin typeface="Tex Gyre Adventor" charset="-52"/>
              </a:rPr>
              <a:t>%, </a:t>
            </a:r>
            <a:r>
              <a:rPr lang="en-US" sz="2200" dirty="0">
                <a:solidFill>
                  <a:srgbClr val="000000"/>
                </a:solidFill>
                <a:latin typeface="Tex Gyre Adventor" charset="-52"/>
              </a:rPr>
              <a:t>что гораздо больше, чем в государственной программе Российской Федерации «Развитие авиационной промышленности» с 2016 по 2020 год – </a:t>
            </a:r>
            <a:r>
              <a:rPr lang="ru-RU" sz="2200" dirty="0" smtClean="0">
                <a:solidFill>
                  <a:srgbClr val="000000"/>
                </a:solidFill>
                <a:latin typeface="Tex Gyre Adventor" charset="-52"/>
              </a:rPr>
              <a:t>7,4</a:t>
            </a:r>
            <a:r>
              <a:rPr lang="en-US" sz="2200" dirty="0" smtClean="0">
                <a:solidFill>
                  <a:srgbClr val="000000"/>
                </a:solidFill>
                <a:latin typeface="Tex Gyre Adventor" charset="-52"/>
              </a:rPr>
              <a:t>%. </a:t>
            </a:r>
            <a:endParaRPr lang="en-US" sz="2200" dirty="0">
              <a:solidFill>
                <a:srgbClr val="000000"/>
              </a:solidFill>
              <a:latin typeface="Tex Gyre Adventor" charset="-52"/>
            </a:endParaRPr>
          </a:p>
          <a:p>
            <a:pPr indent="457200" algn="just">
              <a:lnSpc>
                <a:spcPts val="3300"/>
              </a:lnSpc>
            </a:pPr>
            <a:r>
              <a:rPr lang="en-US" sz="2200" dirty="0" smtClean="0">
                <a:solidFill>
                  <a:srgbClr val="000000"/>
                </a:solidFill>
                <a:latin typeface="Tex Gyre Adventor" charset="-52"/>
              </a:rPr>
              <a:t>Сокращение </a:t>
            </a:r>
            <a:r>
              <a:rPr lang="en-US" sz="2200" dirty="0">
                <a:solidFill>
                  <a:srgbClr val="000000"/>
                </a:solidFill>
                <a:latin typeface="Tex Gyre Adventor" charset="-52"/>
              </a:rPr>
              <a:t>численности произошло из-за: проведения реструктуризации авиационной отрасли, передачи работ </a:t>
            </a:r>
            <a:r>
              <a:rPr lang="en-US" sz="2200" dirty="0" smtClean="0">
                <a:solidFill>
                  <a:srgbClr val="000000"/>
                </a:solidFill>
                <a:latin typeface="Tex Gyre Adventor" charset="-52"/>
              </a:rPr>
              <a:t>         (</a:t>
            </a:r>
            <a:r>
              <a:rPr lang="en-US" sz="2200" dirty="0">
                <a:solidFill>
                  <a:srgbClr val="000000"/>
                </a:solidFill>
                <a:latin typeface="Tex Gyre Adventor" charset="-52"/>
              </a:rPr>
              <a:t>в основном вспомогательного характера) сторонним организациям, возрастной уровень большинства работников предприятий авиационной отрасли города Москвы, а так же проведение сокращения персонала и реорганизация предприятий, возникновение негативных явлений в связи с распространением новой коронавирусной инфекции COVID-19. </a:t>
            </a:r>
          </a:p>
        </p:txBody>
      </p:sp>
      <p:sp>
        <p:nvSpPr>
          <p:cNvPr id="4" name="AutoShape 4"/>
          <p:cNvSpPr/>
          <p:nvPr/>
        </p:nvSpPr>
        <p:spPr>
          <a:xfrm>
            <a:off x="1028700" y="8785200"/>
            <a:ext cx="473277" cy="473100"/>
          </a:xfrm>
          <a:prstGeom prst="rect">
            <a:avLst/>
          </a:prstGeom>
          <a:solidFill>
            <a:srgbClr val="224187"/>
          </a:solidFill>
        </p:spPr>
      </p:sp>
      <p:sp>
        <p:nvSpPr>
          <p:cNvPr id="5" name="AutoShape 5"/>
          <p:cNvSpPr/>
          <p:nvPr/>
        </p:nvSpPr>
        <p:spPr>
          <a:xfrm>
            <a:off x="16071645" y="1028700"/>
            <a:ext cx="1187655" cy="1187212"/>
          </a:xfrm>
          <a:prstGeom prst="rect">
            <a:avLst/>
          </a:prstGeom>
          <a:solidFill>
            <a:srgbClr val="224187"/>
          </a:solidFill>
        </p:spPr>
      </p:sp>
      <p:sp>
        <p:nvSpPr>
          <p:cNvPr id="6" name="TextBox 6"/>
          <p:cNvSpPr txBox="1"/>
          <p:nvPr/>
        </p:nvSpPr>
        <p:spPr>
          <a:xfrm>
            <a:off x="1028700" y="1038225"/>
            <a:ext cx="12394443" cy="630750"/>
          </a:xfrm>
          <a:prstGeom prst="rect">
            <a:avLst/>
          </a:prstGeom>
        </p:spPr>
        <p:txBody>
          <a:bodyPr lIns="0" tIns="0" rIns="0" bIns="0" rtlCol="0" anchor="t">
            <a:spAutoFit/>
          </a:bodyPr>
          <a:lstStyle/>
          <a:p>
            <a:pPr>
              <a:lnSpc>
                <a:spcPts val="5160"/>
              </a:lnSpc>
            </a:pPr>
            <a:r>
              <a:rPr lang="en-US" sz="4300" spc="343" dirty="0" smtClean="0">
                <a:solidFill>
                  <a:srgbClr val="224187"/>
                </a:solidFill>
                <a:latin typeface="Tex Gyre Adventor Bold" charset="-52"/>
              </a:rPr>
              <a:t>ЗАНЯТОСТЬ </a:t>
            </a:r>
            <a:endParaRPr lang="en-US" sz="4300" spc="343" dirty="0">
              <a:solidFill>
                <a:srgbClr val="224187"/>
              </a:solidFill>
              <a:latin typeface="Tex Gyre Adventor Bold" charset="-52"/>
            </a:endParaRPr>
          </a:p>
        </p:txBody>
      </p:sp>
      <p:sp>
        <p:nvSpPr>
          <p:cNvPr id="7" name="AutoShape 7"/>
          <p:cNvSpPr/>
          <p:nvPr/>
        </p:nvSpPr>
        <p:spPr>
          <a:xfrm>
            <a:off x="1028700" y="2047875"/>
            <a:ext cx="857250" cy="152400"/>
          </a:xfrm>
          <a:prstGeom prst="rect">
            <a:avLst/>
          </a:prstGeom>
          <a:solidFill>
            <a:srgbClr val="224187"/>
          </a:solid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309</TotalTime>
  <Words>4746</Words>
  <Application>Microsoft Office PowerPoint</Application>
  <PresentationFormat>Произвольный</PresentationFormat>
  <Paragraphs>259</Paragraphs>
  <Slides>38</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38</vt:i4>
      </vt:variant>
    </vt:vector>
  </HeadingPairs>
  <TitlesOfParts>
    <vt:vector size="44" baseType="lpstr">
      <vt:lpstr>Arial</vt:lpstr>
      <vt:lpstr>Tex Gyre Adventor Bold</vt:lpstr>
      <vt:lpstr>Tex Gyre Adventor</vt:lpstr>
      <vt:lpstr>Wingdings</vt:lpstr>
      <vt:lpstr>Calibri</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МГО ПРОФАВИА</dc:title>
  <cp:lastModifiedBy>Admin</cp:lastModifiedBy>
  <cp:revision>45</cp:revision>
  <dcterms:created xsi:type="dcterms:W3CDTF">2006-08-16T00:00:00Z</dcterms:created>
  <dcterms:modified xsi:type="dcterms:W3CDTF">2022-11-10T12:12:20Z</dcterms:modified>
  <dc:identifier>DAEU4uD1AaM</dc:identifier>
</cp:coreProperties>
</file>